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3" r:id="rId7"/>
    <p:sldId id="334" r:id="rId8"/>
    <p:sldId id="298" r:id="rId9"/>
    <p:sldId id="262" r:id="rId10"/>
    <p:sldId id="263" r:id="rId11"/>
    <p:sldId id="299" r:id="rId12"/>
    <p:sldId id="302" r:id="rId13"/>
    <p:sldId id="264" r:id="rId14"/>
    <p:sldId id="266" r:id="rId15"/>
    <p:sldId id="265" r:id="rId16"/>
    <p:sldId id="335"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36"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09EF60-899A-8198-0BEE-DFD321A5AD8C}" v="486" dt="2024-05-09T06:03:03.707"/>
    <p1510:client id="{82841CE6-DCA0-FC82-806A-59B2F2BA8228}" v="824" dt="2024-05-09T20:40:58.413"/>
    <p1510:client id="{B4ABCC35-0623-789C-A32A-27BF7D490C59}" v="567" dt="2024-05-09T18:05:23.662"/>
    <p1510:client id="{DFD95EB3-1658-88A7-D626-346049BBCD0E}" v="6" dt="2024-05-09T16:40:38.089"/>
    <p1510:client id="{E015E457-013C-08D1-3841-4D75690D54DC}" v="69" dt="2024-05-09T05:15:32.152"/>
    <p1510:client id="{EDFFE3E5-7943-3682-24BE-205266283784}" v="12" dt="2024-05-09T11:26:28.419"/>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svg"/><Relationship Id="rId2" Type="http://schemas.openxmlformats.org/officeDocument/2006/relationships/image" Target="../media/image38.svg"/><Relationship Id="rId16" Type="http://schemas.openxmlformats.org/officeDocument/2006/relationships/image" Target="../media/image52.svg"/><Relationship Id="rId1" Type="http://schemas.openxmlformats.org/officeDocument/2006/relationships/image" Target="../media/image37.png"/><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 Id="rId14" Type="http://schemas.openxmlformats.org/officeDocument/2006/relationships/image" Target="../media/image5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svg"/><Relationship Id="rId2" Type="http://schemas.openxmlformats.org/officeDocument/2006/relationships/image" Target="../media/image38.svg"/><Relationship Id="rId16" Type="http://schemas.openxmlformats.org/officeDocument/2006/relationships/image" Target="../media/image52.svg"/><Relationship Id="rId1" Type="http://schemas.openxmlformats.org/officeDocument/2006/relationships/image" Target="../media/image37.png"/><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 Id="rId14" Type="http://schemas.openxmlformats.org/officeDocument/2006/relationships/image" Target="../media/image50.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EBDD70-C935-4AFB-BE64-0C4B69805C6B}"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C3602D57-E0C8-4EE5-9A60-12A334DD77E7}">
      <dgm:prSet/>
      <dgm:spPr/>
      <dgm:t>
        <a:bodyPr/>
        <a:lstStyle/>
        <a:p>
          <a:r>
            <a:rPr lang="en-US" dirty="0"/>
            <a:t>Our task: to develop a machine learning model for Space Y who wants to bid against SpaceX </a:t>
          </a:r>
        </a:p>
      </dgm:t>
    </dgm:pt>
    <dgm:pt modelId="{5FCE0432-ED9A-443E-AB33-2659DC11DC6E}" type="parTrans" cxnId="{A29410DC-A441-48B9-8B49-E7C528F15F34}">
      <dgm:prSet/>
      <dgm:spPr/>
      <dgm:t>
        <a:bodyPr/>
        <a:lstStyle/>
        <a:p>
          <a:endParaRPr lang="en-US"/>
        </a:p>
      </dgm:t>
    </dgm:pt>
    <dgm:pt modelId="{BF23A7DD-FEB5-4EA6-BF8E-E5BCEBE956B5}" type="sibTrans" cxnId="{A29410DC-A441-48B9-8B49-E7C528F15F34}">
      <dgm:prSet/>
      <dgm:spPr/>
      <dgm:t>
        <a:bodyPr/>
        <a:lstStyle/>
        <a:p>
          <a:endParaRPr lang="en-US"/>
        </a:p>
      </dgm:t>
    </dgm:pt>
    <dgm:pt modelId="{F0F68B2E-01DC-4648-984C-63D90DC3C1E9}">
      <dgm:prSet/>
      <dgm:spPr/>
      <dgm:t>
        <a:bodyPr/>
        <a:lstStyle/>
        <a:p>
          <a:r>
            <a:rPr lang="en-US" dirty="0"/>
            <a:t>The goal of model is to predict when Stage 1 will successfully land to save ~$100 million USD </a:t>
          </a:r>
        </a:p>
      </dgm:t>
    </dgm:pt>
    <dgm:pt modelId="{F4D726C6-BB90-445A-A465-608B87B80EBB}" type="parTrans" cxnId="{A6F2ED91-FECD-4D46-8A27-F8FF4C4E243D}">
      <dgm:prSet/>
      <dgm:spPr/>
      <dgm:t>
        <a:bodyPr/>
        <a:lstStyle/>
        <a:p>
          <a:endParaRPr lang="en-US"/>
        </a:p>
      </dgm:t>
    </dgm:pt>
    <dgm:pt modelId="{E8906A65-D69C-45D3-B1D6-F72039D329D8}" type="sibTrans" cxnId="{A6F2ED91-FECD-4D46-8A27-F8FF4C4E243D}">
      <dgm:prSet/>
      <dgm:spPr/>
      <dgm:t>
        <a:bodyPr/>
        <a:lstStyle/>
        <a:p>
          <a:endParaRPr lang="en-US"/>
        </a:p>
      </dgm:t>
    </dgm:pt>
    <dgm:pt modelId="{D7CBF22D-E0B5-4CBE-AB72-94B28ED51B69}">
      <dgm:prSet/>
      <dgm:spPr/>
      <dgm:t>
        <a:bodyPr/>
        <a:lstStyle/>
        <a:p>
          <a:r>
            <a:rPr lang="en-US" dirty="0"/>
            <a:t>Used data from a public SpaceX API and web scraping SpaceX Wikipedia page </a:t>
          </a:r>
        </a:p>
      </dgm:t>
    </dgm:pt>
    <dgm:pt modelId="{ECDA6A05-9AE3-42DE-B21D-74DD32909412}" type="parTrans" cxnId="{1BB9F5A1-09B7-43C9-AC5D-564707DB939D}">
      <dgm:prSet/>
      <dgm:spPr/>
      <dgm:t>
        <a:bodyPr/>
        <a:lstStyle/>
        <a:p>
          <a:endParaRPr lang="en-US"/>
        </a:p>
      </dgm:t>
    </dgm:pt>
    <dgm:pt modelId="{6862473C-FFE0-4967-88F3-F9D23320EE17}" type="sibTrans" cxnId="{1BB9F5A1-09B7-43C9-AC5D-564707DB939D}">
      <dgm:prSet/>
      <dgm:spPr/>
      <dgm:t>
        <a:bodyPr/>
        <a:lstStyle/>
        <a:p>
          <a:endParaRPr lang="en-US"/>
        </a:p>
      </dgm:t>
    </dgm:pt>
    <dgm:pt modelId="{A386FD7C-C8B1-4015-8753-025113B9CB6F}">
      <dgm:prSet/>
      <dgm:spPr/>
      <dgm:t>
        <a:bodyPr/>
        <a:lstStyle/>
        <a:p>
          <a:r>
            <a:rPr lang="en-US" dirty="0"/>
            <a:t>Created data labels and stored data into a DB2 SQL database </a:t>
          </a:r>
        </a:p>
      </dgm:t>
    </dgm:pt>
    <dgm:pt modelId="{9FF3CED3-1E3A-4B2B-9635-6AFF2A3CD4B3}" type="parTrans" cxnId="{50E72209-5CA6-4290-B3BC-3E5579B53581}">
      <dgm:prSet/>
      <dgm:spPr/>
      <dgm:t>
        <a:bodyPr/>
        <a:lstStyle/>
        <a:p>
          <a:endParaRPr lang="en-US"/>
        </a:p>
      </dgm:t>
    </dgm:pt>
    <dgm:pt modelId="{DC90A14D-807E-43F7-886A-54BAE9178489}" type="sibTrans" cxnId="{50E72209-5CA6-4290-B3BC-3E5579B53581}">
      <dgm:prSet/>
      <dgm:spPr/>
      <dgm:t>
        <a:bodyPr/>
        <a:lstStyle/>
        <a:p>
          <a:endParaRPr lang="en-US"/>
        </a:p>
      </dgm:t>
    </dgm:pt>
    <dgm:pt modelId="{F1865D6C-10F7-429D-985A-71DB3815A850}">
      <dgm:prSet/>
      <dgm:spPr/>
      <dgm:t>
        <a:bodyPr/>
        <a:lstStyle/>
        <a:p>
          <a:r>
            <a:rPr lang="en-US" dirty="0"/>
            <a:t>Created a dashboard for visualization </a:t>
          </a:r>
        </a:p>
      </dgm:t>
    </dgm:pt>
    <dgm:pt modelId="{E394611A-4D0E-4E35-8AE4-3576E751EAA1}" type="parTrans" cxnId="{9D0D3617-3ADB-432B-AD81-6140C68790FE}">
      <dgm:prSet/>
      <dgm:spPr/>
      <dgm:t>
        <a:bodyPr/>
        <a:lstStyle/>
        <a:p>
          <a:endParaRPr lang="en-US"/>
        </a:p>
      </dgm:t>
    </dgm:pt>
    <dgm:pt modelId="{F931D9F7-7E33-4393-A02D-0AD73E8A68B7}" type="sibTrans" cxnId="{9D0D3617-3ADB-432B-AD81-6140C68790FE}">
      <dgm:prSet/>
      <dgm:spPr/>
      <dgm:t>
        <a:bodyPr/>
        <a:lstStyle/>
        <a:p>
          <a:endParaRPr lang="en-US"/>
        </a:p>
      </dgm:t>
    </dgm:pt>
    <dgm:pt modelId="{B48723F0-F7DC-4E0B-AFEE-23E6D6105CEB}">
      <dgm:prSet/>
      <dgm:spPr/>
      <dgm:t>
        <a:bodyPr/>
        <a:lstStyle/>
        <a:p>
          <a:r>
            <a:rPr lang="en-US" dirty="0"/>
            <a:t>We created a machine learning model with an accuracy of 83% </a:t>
          </a:r>
        </a:p>
      </dgm:t>
    </dgm:pt>
    <dgm:pt modelId="{37EA2FF6-90BA-4D8D-B057-C6698E23341B}" type="parTrans" cxnId="{3CDA6F31-6A0A-4F0D-949A-9113819F6964}">
      <dgm:prSet/>
      <dgm:spPr/>
      <dgm:t>
        <a:bodyPr/>
        <a:lstStyle/>
        <a:p>
          <a:endParaRPr lang="en-US"/>
        </a:p>
      </dgm:t>
    </dgm:pt>
    <dgm:pt modelId="{C11543C7-4E7C-4B79-BA55-90D2DE5EDA30}" type="sibTrans" cxnId="{3CDA6F31-6A0A-4F0D-949A-9113819F6964}">
      <dgm:prSet/>
      <dgm:spPr/>
      <dgm:t>
        <a:bodyPr/>
        <a:lstStyle/>
        <a:p>
          <a:endParaRPr lang="en-US"/>
        </a:p>
      </dgm:t>
    </dgm:pt>
    <dgm:pt modelId="{7A61ACD8-1DA0-45A8-BD88-FBBD992838EE}">
      <dgm:prSet/>
      <dgm:spPr/>
      <dgm:t>
        <a:bodyPr/>
        <a:lstStyle/>
        <a:p>
          <a:r>
            <a:rPr lang="en-US" dirty="0">
              <a:latin typeface="Calibri Light" panose="020F0302020204030204"/>
            </a:rPr>
            <a:t>Elon</a:t>
          </a:r>
          <a:r>
            <a:rPr lang="en-US" dirty="0"/>
            <a:t> </a:t>
          </a:r>
          <a:r>
            <a:rPr lang="en-US" dirty="0">
              <a:latin typeface="Calibri Light" panose="020F0302020204030204"/>
            </a:rPr>
            <a:t>Musk</a:t>
          </a:r>
          <a:r>
            <a:rPr lang="en-US" dirty="0"/>
            <a:t> of </a:t>
          </a:r>
          <a:r>
            <a:rPr lang="en-US" dirty="0">
              <a:latin typeface="Calibri Light" panose="020F0302020204030204"/>
            </a:rPr>
            <a:t>SpaceX</a:t>
          </a:r>
          <a:r>
            <a:rPr lang="en-US" dirty="0"/>
            <a:t> can use this model to predict with relatively high accuracy whether a launch will have a successful Stage 1 landing before launch to determine whether the launch should be made or not </a:t>
          </a:r>
        </a:p>
      </dgm:t>
    </dgm:pt>
    <dgm:pt modelId="{90247092-558B-42C8-979C-9248960A46E7}" type="parTrans" cxnId="{6CDD6A75-8CA9-4482-9441-8905AD95566B}">
      <dgm:prSet/>
      <dgm:spPr/>
      <dgm:t>
        <a:bodyPr/>
        <a:lstStyle/>
        <a:p>
          <a:endParaRPr lang="en-US"/>
        </a:p>
      </dgm:t>
    </dgm:pt>
    <dgm:pt modelId="{C2242A9B-4F83-4DDB-90B7-A26CC881B616}" type="sibTrans" cxnId="{6CDD6A75-8CA9-4482-9441-8905AD95566B}">
      <dgm:prSet/>
      <dgm:spPr/>
      <dgm:t>
        <a:bodyPr/>
        <a:lstStyle/>
        <a:p>
          <a:endParaRPr lang="en-US"/>
        </a:p>
      </dgm:t>
    </dgm:pt>
    <dgm:pt modelId="{E128314A-632B-4D6A-9353-8A5D2B4B0353}">
      <dgm:prSet/>
      <dgm:spPr/>
      <dgm:t>
        <a:bodyPr/>
        <a:lstStyle/>
        <a:p>
          <a:r>
            <a:rPr lang="en-US" dirty="0"/>
            <a:t>If possible more data should be collected to better determine the best machine learning model and improve accuracy</a:t>
          </a:r>
        </a:p>
      </dgm:t>
    </dgm:pt>
    <dgm:pt modelId="{27453A4C-A43D-47CA-9F51-AA42A95777FD}" type="parTrans" cxnId="{D5EDC605-191E-4D74-B0F0-1CDAB1F70A4B}">
      <dgm:prSet/>
      <dgm:spPr/>
      <dgm:t>
        <a:bodyPr/>
        <a:lstStyle/>
        <a:p>
          <a:endParaRPr lang="en-US"/>
        </a:p>
      </dgm:t>
    </dgm:pt>
    <dgm:pt modelId="{8CEBDC67-5287-4433-9CC5-4F132013C81E}" type="sibTrans" cxnId="{D5EDC605-191E-4D74-B0F0-1CDAB1F70A4B}">
      <dgm:prSet/>
      <dgm:spPr/>
      <dgm:t>
        <a:bodyPr/>
        <a:lstStyle/>
        <a:p>
          <a:endParaRPr lang="en-US"/>
        </a:p>
      </dgm:t>
    </dgm:pt>
    <dgm:pt modelId="{EEF67081-D3E1-4EAF-9CC0-BD7CFFDB0480}" type="pres">
      <dgm:prSet presAssocID="{4EEBDD70-C935-4AFB-BE64-0C4B69805C6B}" presName="root" presStyleCnt="0">
        <dgm:presLayoutVars>
          <dgm:dir/>
          <dgm:resizeHandles val="exact"/>
        </dgm:presLayoutVars>
      </dgm:prSet>
      <dgm:spPr/>
    </dgm:pt>
    <dgm:pt modelId="{EB3A31C1-3E32-4BCE-9B01-4C39E902E431}" type="pres">
      <dgm:prSet presAssocID="{C3602D57-E0C8-4EE5-9A60-12A334DD77E7}" presName="compNode" presStyleCnt="0"/>
      <dgm:spPr/>
    </dgm:pt>
    <dgm:pt modelId="{C9C821C4-7087-4C18-9C45-7835F7AF0201}" type="pres">
      <dgm:prSet presAssocID="{C3602D57-E0C8-4EE5-9A60-12A334DD77E7}"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2E363CB0-91AF-43F1-9D84-1254E7ECADE1}" type="pres">
      <dgm:prSet presAssocID="{C3602D57-E0C8-4EE5-9A60-12A334DD77E7}" presName="spaceRect" presStyleCnt="0"/>
      <dgm:spPr/>
    </dgm:pt>
    <dgm:pt modelId="{2DD2EB33-ABE5-42ED-A0EC-E260498C623A}" type="pres">
      <dgm:prSet presAssocID="{C3602D57-E0C8-4EE5-9A60-12A334DD77E7}" presName="textRect" presStyleLbl="revTx" presStyleIdx="0" presStyleCnt="8">
        <dgm:presLayoutVars>
          <dgm:chMax val="1"/>
          <dgm:chPref val="1"/>
        </dgm:presLayoutVars>
      </dgm:prSet>
      <dgm:spPr/>
    </dgm:pt>
    <dgm:pt modelId="{5B732D7C-5AAB-4782-95FE-E4BA730ECB11}" type="pres">
      <dgm:prSet presAssocID="{BF23A7DD-FEB5-4EA6-BF8E-E5BCEBE956B5}" presName="sibTrans" presStyleCnt="0"/>
      <dgm:spPr/>
    </dgm:pt>
    <dgm:pt modelId="{50D05B8F-5D6B-413B-A8C9-AFAEA402FAC3}" type="pres">
      <dgm:prSet presAssocID="{F0F68B2E-01DC-4648-984C-63D90DC3C1E9}" presName="compNode" presStyleCnt="0"/>
      <dgm:spPr/>
    </dgm:pt>
    <dgm:pt modelId="{A84F31A6-78B8-4640-95F0-E31A74B09323}" type="pres">
      <dgm:prSet presAssocID="{F0F68B2E-01DC-4648-984C-63D90DC3C1E9}"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FA4A3083-464E-4A07-906F-34A614955EA4}" type="pres">
      <dgm:prSet presAssocID="{F0F68B2E-01DC-4648-984C-63D90DC3C1E9}" presName="spaceRect" presStyleCnt="0"/>
      <dgm:spPr/>
    </dgm:pt>
    <dgm:pt modelId="{C7E98567-92F9-4EE0-B43A-D74138EFBDCD}" type="pres">
      <dgm:prSet presAssocID="{F0F68B2E-01DC-4648-984C-63D90DC3C1E9}" presName="textRect" presStyleLbl="revTx" presStyleIdx="1" presStyleCnt="8">
        <dgm:presLayoutVars>
          <dgm:chMax val="1"/>
          <dgm:chPref val="1"/>
        </dgm:presLayoutVars>
      </dgm:prSet>
      <dgm:spPr/>
    </dgm:pt>
    <dgm:pt modelId="{9271F72F-0ABD-43A3-BD62-7ACB614CBFEE}" type="pres">
      <dgm:prSet presAssocID="{E8906A65-D69C-45D3-B1D6-F72039D329D8}" presName="sibTrans" presStyleCnt="0"/>
      <dgm:spPr/>
    </dgm:pt>
    <dgm:pt modelId="{360D2496-BB6B-425F-BFAC-E22D980B3E07}" type="pres">
      <dgm:prSet presAssocID="{D7CBF22D-E0B5-4CBE-AB72-94B28ED51B69}" presName="compNode" presStyleCnt="0"/>
      <dgm:spPr/>
    </dgm:pt>
    <dgm:pt modelId="{DD4375E4-315A-4662-BD11-41B27315BA4D}" type="pres">
      <dgm:prSet presAssocID="{D7CBF22D-E0B5-4CBE-AB72-94B28ED51B69}"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CBAB3465-2AA2-45EA-B658-CAD428DDFF77}" type="pres">
      <dgm:prSet presAssocID="{D7CBF22D-E0B5-4CBE-AB72-94B28ED51B69}" presName="spaceRect" presStyleCnt="0"/>
      <dgm:spPr/>
    </dgm:pt>
    <dgm:pt modelId="{A4819912-BB01-458C-BA91-6F194982195B}" type="pres">
      <dgm:prSet presAssocID="{D7CBF22D-E0B5-4CBE-AB72-94B28ED51B69}" presName="textRect" presStyleLbl="revTx" presStyleIdx="2" presStyleCnt="8">
        <dgm:presLayoutVars>
          <dgm:chMax val="1"/>
          <dgm:chPref val="1"/>
        </dgm:presLayoutVars>
      </dgm:prSet>
      <dgm:spPr/>
    </dgm:pt>
    <dgm:pt modelId="{65E65E19-1795-43E8-95B1-FE3A62524F41}" type="pres">
      <dgm:prSet presAssocID="{6862473C-FFE0-4967-88F3-F9D23320EE17}" presName="sibTrans" presStyleCnt="0"/>
      <dgm:spPr/>
    </dgm:pt>
    <dgm:pt modelId="{384D3B58-BD20-4435-9474-F2DCE189EA35}" type="pres">
      <dgm:prSet presAssocID="{A386FD7C-C8B1-4015-8753-025113B9CB6F}" presName="compNode" presStyleCnt="0"/>
      <dgm:spPr/>
    </dgm:pt>
    <dgm:pt modelId="{C5540A09-F51E-4E88-BB59-E8EDBD561715}" type="pres">
      <dgm:prSet presAssocID="{A386FD7C-C8B1-4015-8753-025113B9CB6F}"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D22018B8-77B1-4E4C-952C-57C2F04F3720}" type="pres">
      <dgm:prSet presAssocID="{A386FD7C-C8B1-4015-8753-025113B9CB6F}" presName="spaceRect" presStyleCnt="0"/>
      <dgm:spPr/>
    </dgm:pt>
    <dgm:pt modelId="{9420A3A9-FC24-439D-B7FE-84AACBD2289E}" type="pres">
      <dgm:prSet presAssocID="{A386FD7C-C8B1-4015-8753-025113B9CB6F}" presName="textRect" presStyleLbl="revTx" presStyleIdx="3" presStyleCnt="8">
        <dgm:presLayoutVars>
          <dgm:chMax val="1"/>
          <dgm:chPref val="1"/>
        </dgm:presLayoutVars>
      </dgm:prSet>
      <dgm:spPr/>
    </dgm:pt>
    <dgm:pt modelId="{5B1302F4-9368-453C-B3E0-BCEED5996C0C}" type="pres">
      <dgm:prSet presAssocID="{DC90A14D-807E-43F7-886A-54BAE9178489}" presName="sibTrans" presStyleCnt="0"/>
      <dgm:spPr/>
    </dgm:pt>
    <dgm:pt modelId="{4645CADF-9297-45A3-BBFE-239FA3D92212}" type="pres">
      <dgm:prSet presAssocID="{F1865D6C-10F7-429D-985A-71DB3815A850}" presName="compNode" presStyleCnt="0"/>
      <dgm:spPr/>
    </dgm:pt>
    <dgm:pt modelId="{79DBABDE-D71B-4227-8A2C-911ADE5F6C9B}" type="pres">
      <dgm:prSet presAssocID="{F1865D6C-10F7-429D-985A-71DB3815A850}"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chart"/>
        </a:ext>
      </dgm:extLst>
    </dgm:pt>
    <dgm:pt modelId="{7CF07E6E-E713-4BAE-A434-4B3F1124876D}" type="pres">
      <dgm:prSet presAssocID="{F1865D6C-10F7-429D-985A-71DB3815A850}" presName="spaceRect" presStyleCnt="0"/>
      <dgm:spPr/>
    </dgm:pt>
    <dgm:pt modelId="{831EC8DF-DF27-4B34-866D-097EF6905A0E}" type="pres">
      <dgm:prSet presAssocID="{F1865D6C-10F7-429D-985A-71DB3815A850}" presName="textRect" presStyleLbl="revTx" presStyleIdx="4" presStyleCnt="8">
        <dgm:presLayoutVars>
          <dgm:chMax val="1"/>
          <dgm:chPref val="1"/>
        </dgm:presLayoutVars>
      </dgm:prSet>
      <dgm:spPr/>
    </dgm:pt>
    <dgm:pt modelId="{23A310A4-F408-4DEA-8003-01756C8EE552}" type="pres">
      <dgm:prSet presAssocID="{F931D9F7-7E33-4393-A02D-0AD73E8A68B7}" presName="sibTrans" presStyleCnt="0"/>
      <dgm:spPr/>
    </dgm:pt>
    <dgm:pt modelId="{6ADE3D83-77E6-4737-98C4-DA3D28F0902D}" type="pres">
      <dgm:prSet presAssocID="{B48723F0-F7DC-4E0B-AFEE-23E6D6105CEB}" presName="compNode" presStyleCnt="0"/>
      <dgm:spPr/>
    </dgm:pt>
    <dgm:pt modelId="{F658EDA1-87A5-49E3-8257-890C2F2F50C9}" type="pres">
      <dgm:prSet presAssocID="{B48723F0-F7DC-4E0B-AFEE-23E6D6105CEB}"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Target"/>
        </a:ext>
      </dgm:extLst>
    </dgm:pt>
    <dgm:pt modelId="{214B3CDC-B672-49C7-A636-0D29079EA058}" type="pres">
      <dgm:prSet presAssocID="{B48723F0-F7DC-4E0B-AFEE-23E6D6105CEB}" presName="spaceRect" presStyleCnt="0"/>
      <dgm:spPr/>
    </dgm:pt>
    <dgm:pt modelId="{C1D73CFF-3703-47E0-80FE-6BE125FD8E21}" type="pres">
      <dgm:prSet presAssocID="{B48723F0-F7DC-4E0B-AFEE-23E6D6105CEB}" presName="textRect" presStyleLbl="revTx" presStyleIdx="5" presStyleCnt="8">
        <dgm:presLayoutVars>
          <dgm:chMax val="1"/>
          <dgm:chPref val="1"/>
        </dgm:presLayoutVars>
      </dgm:prSet>
      <dgm:spPr/>
    </dgm:pt>
    <dgm:pt modelId="{DBF4D478-ACA1-420D-8332-6E766C9B289C}" type="pres">
      <dgm:prSet presAssocID="{C11543C7-4E7C-4B79-BA55-90D2DE5EDA30}" presName="sibTrans" presStyleCnt="0"/>
      <dgm:spPr/>
    </dgm:pt>
    <dgm:pt modelId="{C9007F53-B2E5-4D0A-9FBB-A0CC895FE520}" type="pres">
      <dgm:prSet presAssocID="{7A61ACD8-1DA0-45A8-BD88-FBBD992838EE}" presName="compNode" presStyleCnt="0"/>
      <dgm:spPr/>
    </dgm:pt>
    <dgm:pt modelId="{15FFAE12-4757-451A-9942-83D536B10FB5}" type="pres">
      <dgm:prSet presAssocID="{7A61ACD8-1DA0-45A8-BD88-FBBD992838EE}"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Checkmark"/>
        </a:ext>
      </dgm:extLst>
    </dgm:pt>
    <dgm:pt modelId="{3B815EF1-0F3E-45F6-B0B6-5769B6D7F53E}" type="pres">
      <dgm:prSet presAssocID="{7A61ACD8-1DA0-45A8-BD88-FBBD992838EE}" presName="spaceRect" presStyleCnt="0"/>
      <dgm:spPr/>
    </dgm:pt>
    <dgm:pt modelId="{98D4FC9B-82A3-4C56-8507-B86611AF9297}" type="pres">
      <dgm:prSet presAssocID="{7A61ACD8-1DA0-45A8-BD88-FBBD992838EE}" presName="textRect" presStyleLbl="revTx" presStyleIdx="6" presStyleCnt="8">
        <dgm:presLayoutVars>
          <dgm:chMax val="1"/>
          <dgm:chPref val="1"/>
        </dgm:presLayoutVars>
      </dgm:prSet>
      <dgm:spPr/>
    </dgm:pt>
    <dgm:pt modelId="{A875996D-0A6E-4B32-850D-26D246494F5A}" type="pres">
      <dgm:prSet presAssocID="{C2242A9B-4F83-4DDB-90B7-A26CC881B616}" presName="sibTrans" presStyleCnt="0"/>
      <dgm:spPr/>
    </dgm:pt>
    <dgm:pt modelId="{2AEF4AFE-4A8F-432C-9C91-CF6AB797D960}" type="pres">
      <dgm:prSet presAssocID="{E128314A-632B-4D6A-9353-8A5D2B4B0353}" presName="compNode" presStyleCnt="0"/>
      <dgm:spPr/>
    </dgm:pt>
    <dgm:pt modelId="{BEB9F79B-15C8-451D-B0D9-248DF2FD95C5}" type="pres">
      <dgm:prSet presAssocID="{E128314A-632B-4D6A-9353-8A5D2B4B0353}"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Statistics"/>
        </a:ext>
      </dgm:extLst>
    </dgm:pt>
    <dgm:pt modelId="{8AE7B169-8C39-46E0-858D-4B6ABBF70E65}" type="pres">
      <dgm:prSet presAssocID="{E128314A-632B-4D6A-9353-8A5D2B4B0353}" presName="spaceRect" presStyleCnt="0"/>
      <dgm:spPr/>
    </dgm:pt>
    <dgm:pt modelId="{00BD4CC0-E481-421F-9C2D-306F8D67A4C5}" type="pres">
      <dgm:prSet presAssocID="{E128314A-632B-4D6A-9353-8A5D2B4B0353}" presName="textRect" presStyleLbl="revTx" presStyleIdx="7" presStyleCnt="8">
        <dgm:presLayoutVars>
          <dgm:chMax val="1"/>
          <dgm:chPref val="1"/>
        </dgm:presLayoutVars>
      </dgm:prSet>
      <dgm:spPr/>
    </dgm:pt>
  </dgm:ptLst>
  <dgm:cxnLst>
    <dgm:cxn modelId="{D5EDC605-191E-4D74-B0F0-1CDAB1F70A4B}" srcId="{4EEBDD70-C935-4AFB-BE64-0C4B69805C6B}" destId="{E128314A-632B-4D6A-9353-8A5D2B4B0353}" srcOrd="7" destOrd="0" parTransId="{27453A4C-A43D-47CA-9F51-AA42A95777FD}" sibTransId="{8CEBDC67-5287-4433-9CC5-4F132013C81E}"/>
    <dgm:cxn modelId="{50E72209-5CA6-4290-B3BC-3E5579B53581}" srcId="{4EEBDD70-C935-4AFB-BE64-0C4B69805C6B}" destId="{A386FD7C-C8B1-4015-8753-025113B9CB6F}" srcOrd="3" destOrd="0" parTransId="{9FF3CED3-1E3A-4B2B-9635-6AFF2A3CD4B3}" sibTransId="{DC90A14D-807E-43F7-886A-54BAE9178489}"/>
    <dgm:cxn modelId="{9D0D3617-3ADB-432B-AD81-6140C68790FE}" srcId="{4EEBDD70-C935-4AFB-BE64-0C4B69805C6B}" destId="{F1865D6C-10F7-429D-985A-71DB3815A850}" srcOrd="4" destOrd="0" parTransId="{E394611A-4D0E-4E35-8AE4-3576E751EAA1}" sibTransId="{F931D9F7-7E33-4393-A02D-0AD73E8A68B7}"/>
    <dgm:cxn modelId="{52EE5920-D547-45AE-8352-1A62983B963D}" type="presOf" srcId="{B48723F0-F7DC-4E0B-AFEE-23E6D6105CEB}" destId="{C1D73CFF-3703-47E0-80FE-6BE125FD8E21}" srcOrd="0" destOrd="0" presId="urn:microsoft.com/office/officeart/2018/2/layout/IconLabelList"/>
    <dgm:cxn modelId="{3CDA6F31-6A0A-4F0D-949A-9113819F6964}" srcId="{4EEBDD70-C935-4AFB-BE64-0C4B69805C6B}" destId="{B48723F0-F7DC-4E0B-AFEE-23E6D6105CEB}" srcOrd="5" destOrd="0" parTransId="{37EA2FF6-90BA-4D8D-B057-C6698E23341B}" sibTransId="{C11543C7-4E7C-4B79-BA55-90D2DE5EDA30}"/>
    <dgm:cxn modelId="{D7C13136-0BD8-4EFD-AEAE-FD2C4614F91F}" type="presOf" srcId="{C3602D57-E0C8-4EE5-9A60-12A334DD77E7}" destId="{2DD2EB33-ABE5-42ED-A0EC-E260498C623A}" srcOrd="0" destOrd="0" presId="urn:microsoft.com/office/officeart/2018/2/layout/IconLabelList"/>
    <dgm:cxn modelId="{ABEF4861-D336-4E54-9B1A-623FFBB33493}" type="presOf" srcId="{D7CBF22D-E0B5-4CBE-AB72-94B28ED51B69}" destId="{A4819912-BB01-458C-BA91-6F194982195B}" srcOrd="0" destOrd="0" presId="urn:microsoft.com/office/officeart/2018/2/layout/IconLabelList"/>
    <dgm:cxn modelId="{6190E545-46F6-4AA4-939C-E564E876528F}" type="presOf" srcId="{7A61ACD8-1DA0-45A8-BD88-FBBD992838EE}" destId="{98D4FC9B-82A3-4C56-8507-B86611AF9297}" srcOrd="0" destOrd="0" presId="urn:microsoft.com/office/officeart/2018/2/layout/IconLabelList"/>
    <dgm:cxn modelId="{D329976F-D43D-47F0-959E-72FA0E0C6AC5}" type="presOf" srcId="{E128314A-632B-4D6A-9353-8A5D2B4B0353}" destId="{00BD4CC0-E481-421F-9C2D-306F8D67A4C5}" srcOrd="0" destOrd="0" presId="urn:microsoft.com/office/officeart/2018/2/layout/IconLabelList"/>
    <dgm:cxn modelId="{6CDD6A75-8CA9-4482-9441-8905AD95566B}" srcId="{4EEBDD70-C935-4AFB-BE64-0C4B69805C6B}" destId="{7A61ACD8-1DA0-45A8-BD88-FBBD992838EE}" srcOrd="6" destOrd="0" parTransId="{90247092-558B-42C8-979C-9248960A46E7}" sibTransId="{C2242A9B-4F83-4DDB-90B7-A26CC881B616}"/>
    <dgm:cxn modelId="{5735D37B-6A58-4916-B15A-D855C37C0C8C}" type="presOf" srcId="{4EEBDD70-C935-4AFB-BE64-0C4B69805C6B}" destId="{EEF67081-D3E1-4EAF-9CC0-BD7CFFDB0480}" srcOrd="0" destOrd="0" presId="urn:microsoft.com/office/officeart/2018/2/layout/IconLabelList"/>
    <dgm:cxn modelId="{A6F2ED91-FECD-4D46-8A27-F8FF4C4E243D}" srcId="{4EEBDD70-C935-4AFB-BE64-0C4B69805C6B}" destId="{F0F68B2E-01DC-4648-984C-63D90DC3C1E9}" srcOrd="1" destOrd="0" parTransId="{F4D726C6-BB90-445A-A465-608B87B80EBB}" sibTransId="{E8906A65-D69C-45D3-B1D6-F72039D329D8}"/>
    <dgm:cxn modelId="{1BB9F5A1-09B7-43C9-AC5D-564707DB939D}" srcId="{4EEBDD70-C935-4AFB-BE64-0C4B69805C6B}" destId="{D7CBF22D-E0B5-4CBE-AB72-94B28ED51B69}" srcOrd="2" destOrd="0" parTransId="{ECDA6A05-9AE3-42DE-B21D-74DD32909412}" sibTransId="{6862473C-FFE0-4967-88F3-F9D23320EE17}"/>
    <dgm:cxn modelId="{12DAC1C5-EE67-4274-BF94-CBBACFD8C0F7}" type="presOf" srcId="{F1865D6C-10F7-429D-985A-71DB3815A850}" destId="{831EC8DF-DF27-4B34-866D-097EF6905A0E}" srcOrd="0" destOrd="0" presId="urn:microsoft.com/office/officeart/2018/2/layout/IconLabelList"/>
    <dgm:cxn modelId="{A29410DC-A441-48B9-8B49-E7C528F15F34}" srcId="{4EEBDD70-C935-4AFB-BE64-0C4B69805C6B}" destId="{C3602D57-E0C8-4EE5-9A60-12A334DD77E7}" srcOrd="0" destOrd="0" parTransId="{5FCE0432-ED9A-443E-AB33-2659DC11DC6E}" sibTransId="{BF23A7DD-FEB5-4EA6-BF8E-E5BCEBE956B5}"/>
    <dgm:cxn modelId="{BB22A3E9-2793-4CB3-A5E1-204ABEE9BF0E}" type="presOf" srcId="{A386FD7C-C8B1-4015-8753-025113B9CB6F}" destId="{9420A3A9-FC24-439D-B7FE-84AACBD2289E}" srcOrd="0" destOrd="0" presId="urn:microsoft.com/office/officeart/2018/2/layout/IconLabelList"/>
    <dgm:cxn modelId="{0669AEF3-5C5C-4E24-9D28-DABABCFB81AD}" type="presOf" srcId="{F0F68B2E-01DC-4648-984C-63D90DC3C1E9}" destId="{C7E98567-92F9-4EE0-B43A-D74138EFBDCD}" srcOrd="0" destOrd="0" presId="urn:microsoft.com/office/officeart/2018/2/layout/IconLabelList"/>
    <dgm:cxn modelId="{CAD3477E-E773-4522-891F-987F82D27974}" type="presParOf" srcId="{EEF67081-D3E1-4EAF-9CC0-BD7CFFDB0480}" destId="{EB3A31C1-3E32-4BCE-9B01-4C39E902E431}" srcOrd="0" destOrd="0" presId="urn:microsoft.com/office/officeart/2018/2/layout/IconLabelList"/>
    <dgm:cxn modelId="{D84B0CEF-A4F5-4A82-AA26-D04FF97DDEA5}" type="presParOf" srcId="{EB3A31C1-3E32-4BCE-9B01-4C39E902E431}" destId="{C9C821C4-7087-4C18-9C45-7835F7AF0201}" srcOrd="0" destOrd="0" presId="urn:microsoft.com/office/officeart/2018/2/layout/IconLabelList"/>
    <dgm:cxn modelId="{DC831B04-0C67-4E47-BE6C-B63FD320C47B}" type="presParOf" srcId="{EB3A31C1-3E32-4BCE-9B01-4C39E902E431}" destId="{2E363CB0-91AF-43F1-9D84-1254E7ECADE1}" srcOrd="1" destOrd="0" presId="urn:microsoft.com/office/officeart/2018/2/layout/IconLabelList"/>
    <dgm:cxn modelId="{8436C162-7487-4662-BD3C-5E6E98FFC379}" type="presParOf" srcId="{EB3A31C1-3E32-4BCE-9B01-4C39E902E431}" destId="{2DD2EB33-ABE5-42ED-A0EC-E260498C623A}" srcOrd="2" destOrd="0" presId="urn:microsoft.com/office/officeart/2018/2/layout/IconLabelList"/>
    <dgm:cxn modelId="{D2E0E9A8-EE05-4A4E-BE9C-2CB6EBEC95A7}" type="presParOf" srcId="{EEF67081-D3E1-4EAF-9CC0-BD7CFFDB0480}" destId="{5B732D7C-5AAB-4782-95FE-E4BA730ECB11}" srcOrd="1" destOrd="0" presId="urn:microsoft.com/office/officeart/2018/2/layout/IconLabelList"/>
    <dgm:cxn modelId="{95671594-D8CE-47FC-B522-0598F293BDF4}" type="presParOf" srcId="{EEF67081-D3E1-4EAF-9CC0-BD7CFFDB0480}" destId="{50D05B8F-5D6B-413B-A8C9-AFAEA402FAC3}" srcOrd="2" destOrd="0" presId="urn:microsoft.com/office/officeart/2018/2/layout/IconLabelList"/>
    <dgm:cxn modelId="{293D4189-9705-4891-8D1C-EE043D48577B}" type="presParOf" srcId="{50D05B8F-5D6B-413B-A8C9-AFAEA402FAC3}" destId="{A84F31A6-78B8-4640-95F0-E31A74B09323}" srcOrd="0" destOrd="0" presId="urn:microsoft.com/office/officeart/2018/2/layout/IconLabelList"/>
    <dgm:cxn modelId="{1D993E62-18AC-4D0C-B297-86647BB95F20}" type="presParOf" srcId="{50D05B8F-5D6B-413B-A8C9-AFAEA402FAC3}" destId="{FA4A3083-464E-4A07-906F-34A614955EA4}" srcOrd="1" destOrd="0" presId="urn:microsoft.com/office/officeart/2018/2/layout/IconLabelList"/>
    <dgm:cxn modelId="{6C1D4306-923B-4324-81AC-C4F11C2F8526}" type="presParOf" srcId="{50D05B8F-5D6B-413B-A8C9-AFAEA402FAC3}" destId="{C7E98567-92F9-4EE0-B43A-D74138EFBDCD}" srcOrd="2" destOrd="0" presId="urn:microsoft.com/office/officeart/2018/2/layout/IconLabelList"/>
    <dgm:cxn modelId="{DCF9EF46-FBD7-43ED-BEE5-2D6EFF349570}" type="presParOf" srcId="{EEF67081-D3E1-4EAF-9CC0-BD7CFFDB0480}" destId="{9271F72F-0ABD-43A3-BD62-7ACB614CBFEE}" srcOrd="3" destOrd="0" presId="urn:microsoft.com/office/officeart/2018/2/layout/IconLabelList"/>
    <dgm:cxn modelId="{D4F52CD2-CFE1-49C1-BB0B-E831D0066D96}" type="presParOf" srcId="{EEF67081-D3E1-4EAF-9CC0-BD7CFFDB0480}" destId="{360D2496-BB6B-425F-BFAC-E22D980B3E07}" srcOrd="4" destOrd="0" presId="urn:microsoft.com/office/officeart/2018/2/layout/IconLabelList"/>
    <dgm:cxn modelId="{1D592D39-4131-4CAC-BC2E-68A2429B3C9F}" type="presParOf" srcId="{360D2496-BB6B-425F-BFAC-E22D980B3E07}" destId="{DD4375E4-315A-4662-BD11-41B27315BA4D}" srcOrd="0" destOrd="0" presId="urn:microsoft.com/office/officeart/2018/2/layout/IconLabelList"/>
    <dgm:cxn modelId="{070E9EC8-720C-4C51-AEC1-0089202D6064}" type="presParOf" srcId="{360D2496-BB6B-425F-BFAC-E22D980B3E07}" destId="{CBAB3465-2AA2-45EA-B658-CAD428DDFF77}" srcOrd="1" destOrd="0" presId="urn:microsoft.com/office/officeart/2018/2/layout/IconLabelList"/>
    <dgm:cxn modelId="{0F544D3F-992A-497E-96AF-AAC92EC40351}" type="presParOf" srcId="{360D2496-BB6B-425F-BFAC-E22D980B3E07}" destId="{A4819912-BB01-458C-BA91-6F194982195B}" srcOrd="2" destOrd="0" presId="urn:microsoft.com/office/officeart/2018/2/layout/IconLabelList"/>
    <dgm:cxn modelId="{19D305D3-3C5B-4EB6-9B63-5AEFA219ABDD}" type="presParOf" srcId="{EEF67081-D3E1-4EAF-9CC0-BD7CFFDB0480}" destId="{65E65E19-1795-43E8-95B1-FE3A62524F41}" srcOrd="5" destOrd="0" presId="urn:microsoft.com/office/officeart/2018/2/layout/IconLabelList"/>
    <dgm:cxn modelId="{0AE93778-5571-4D52-B189-1F9A87079771}" type="presParOf" srcId="{EEF67081-D3E1-4EAF-9CC0-BD7CFFDB0480}" destId="{384D3B58-BD20-4435-9474-F2DCE189EA35}" srcOrd="6" destOrd="0" presId="urn:microsoft.com/office/officeart/2018/2/layout/IconLabelList"/>
    <dgm:cxn modelId="{F393C22A-64F3-4DB9-B457-5742D0D6B8C2}" type="presParOf" srcId="{384D3B58-BD20-4435-9474-F2DCE189EA35}" destId="{C5540A09-F51E-4E88-BB59-E8EDBD561715}" srcOrd="0" destOrd="0" presId="urn:microsoft.com/office/officeart/2018/2/layout/IconLabelList"/>
    <dgm:cxn modelId="{517042FE-833F-4C2C-A1BD-091903EA6D94}" type="presParOf" srcId="{384D3B58-BD20-4435-9474-F2DCE189EA35}" destId="{D22018B8-77B1-4E4C-952C-57C2F04F3720}" srcOrd="1" destOrd="0" presId="urn:microsoft.com/office/officeart/2018/2/layout/IconLabelList"/>
    <dgm:cxn modelId="{256C008C-B570-4DA8-8FD3-B45CC5A06A6C}" type="presParOf" srcId="{384D3B58-BD20-4435-9474-F2DCE189EA35}" destId="{9420A3A9-FC24-439D-B7FE-84AACBD2289E}" srcOrd="2" destOrd="0" presId="urn:microsoft.com/office/officeart/2018/2/layout/IconLabelList"/>
    <dgm:cxn modelId="{17B61744-1589-44BA-B8E6-13FAC03C8A59}" type="presParOf" srcId="{EEF67081-D3E1-4EAF-9CC0-BD7CFFDB0480}" destId="{5B1302F4-9368-453C-B3E0-BCEED5996C0C}" srcOrd="7" destOrd="0" presId="urn:microsoft.com/office/officeart/2018/2/layout/IconLabelList"/>
    <dgm:cxn modelId="{7D39C66A-5E55-4AE0-AE84-652E8441AF6E}" type="presParOf" srcId="{EEF67081-D3E1-4EAF-9CC0-BD7CFFDB0480}" destId="{4645CADF-9297-45A3-BBFE-239FA3D92212}" srcOrd="8" destOrd="0" presId="urn:microsoft.com/office/officeart/2018/2/layout/IconLabelList"/>
    <dgm:cxn modelId="{556E2098-FB8A-40F7-8AFD-BF407D560EF2}" type="presParOf" srcId="{4645CADF-9297-45A3-BBFE-239FA3D92212}" destId="{79DBABDE-D71B-4227-8A2C-911ADE5F6C9B}" srcOrd="0" destOrd="0" presId="urn:microsoft.com/office/officeart/2018/2/layout/IconLabelList"/>
    <dgm:cxn modelId="{4EAEB588-CC87-4B38-9817-C78809528CF1}" type="presParOf" srcId="{4645CADF-9297-45A3-BBFE-239FA3D92212}" destId="{7CF07E6E-E713-4BAE-A434-4B3F1124876D}" srcOrd="1" destOrd="0" presId="urn:microsoft.com/office/officeart/2018/2/layout/IconLabelList"/>
    <dgm:cxn modelId="{7BB3D2F9-0189-46F7-9A4C-C8E061D05562}" type="presParOf" srcId="{4645CADF-9297-45A3-BBFE-239FA3D92212}" destId="{831EC8DF-DF27-4B34-866D-097EF6905A0E}" srcOrd="2" destOrd="0" presId="urn:microsoft.com/office/officeart/2018/2/layout/IconLabelList"/>
    <dgm:cxn modelId="{2B3D6429-969D-4A95-A217-84293D96166C}" type="presParOf" srcId="{EEF67081-D3E1-4EAF-9CC0-BD7CFFDB0480}" destId="{23A310A4-F408-4DEA-8003-01756C8EE552}" srcOrd="9" destOrd="0" presId="urn:microsoft.com/office/officeart/2018/2/layout/IconLabelList"/>
    <dgm:cxn modelId="{1B0D1C2E-524F-4083-8CE2-308EB5DA5BEE}" type="presParOf" srcId="{EEF67081-D3E1-4EAF-9CC0-BD7CFFDB0480}" destId="{6ADE3D83-77E6-4737-98C4-DA3D28F0902D}" srcOrd="10" destOrd="0" presId="urn:microsoft.com/office/officeart/2018/2/layout/IconLabelList"/>
    <dgm:cxn modelId="{7A258C24-ED6D-4699-9460-E4F8ACF19004}" type="presParOf" srcId="{6ADE3D83-77E6-4737-98C4-DA3D28F0902D}" destId="{F658EDA1-87A5-49E3-8257-890C2F2F50C9}" srcOrd="0" destOrd="0" presId="urn:microsoft.com/office/officeart/2018/2/layout/IconLabelList"/>
    <dgm:cxn modelId="{3DAA76E5-2087-4DBD-99FA-C1999D4A903C}" type="presParOf" srcId="{6ADE3D83-77E6-4737-98C4-DA3D28F0902D}" destId="{214B3CDC-B672-49C7-A636-0D29079EA058}" srcOrd="1" destOrd="0" presId="urn:microsoft.com/office/officeart/2018/2/layout/IconLabelList"/>
    <dgm:cxn modelId="{0FA55749-7962-4E4B-A27C-03305A619899}" type="presParOf" srcId="{6ADE3D83-77E6-4737-98C4-DA3D28F0902D}" destId="{C1D73CFF-3703-47E0-80FE-6BE125FD8E21}" srcOrd="2" destOrd="0" presId="urn:microsoft.com/office/officeart/2018/2/layout/IconLabelList"/>
    <dgm:cxn modelId="{49FE12F6-9234-44B7-AC49-F52CAFBA99AA}" type="presParOf" srcId="{EEF67081-D3E1-4EAF-9CC0-BD7CFFDB0480}" destId="{DBF4D478-ACA1-420D-8332-6E766C9B289C}" srcOrd="11" destOrd="0" presId="urn:microsoft.com/office/officeart/2018/2/layout/IconLabelList"/>
    <dgm:cxn modelId="{93934E0E-3CD8-4632-8D2D-6C2DAAA59239}" type="presParOf" srcId="{EEF67081-D3E1-4EAF-9CC0-BD7CFFDB0480}" destId="{C9007F53-B2E5-4D0A-9FBB-A0CC895FE520}" srcOrd="12" destOrd="0" presId="urn:microsoft.com/office/officeart/2018/2/layout/IconLabelList"/>
    <dgm:cxn modelId="{7037CE77-BEFB-4FF9-8E05-4FD09DAABBAA}" type="presParOf" srcId="{C9007F53-B2E5-4D0A-9FBB-A0CC895FE520}" destId="{15FFAE12-4757-451A-9942-83D536B10FB5}" srcOrd="0" destOrd="0" presId="urn:microsoft.com/office/officeart/2018/2/layout/IconLabelList"/>
    <dgm:cxn modelId="{9F40FDF0-D199-4A89-851A-86A40391CE7D}" type="presParOf" srcId="{C9007F53-B2E5-4D0A-9FBB-A0CC895FE520}" destId="{3B815EF1-0F3E-45F6-B0B6-5769B6D7F53E}" srcOrd="1" destOrd="0" presId="urn:microsoft.com/office/officeart/2018/2/layout/IconLabelList"/>
    <dgm:cxn modelId="{5DBB9A87-1651-49CE-8C02-50B52C2F34A1}" type="presParOf" srcId="{C9007F53-B2E5-4D0A-9FBB-A0CC895FE520}" destId="{98D4FC9B-82A3-4C56-8507-B86611AF9297}" srcOrd="2" destOrd="0" presId="urn:microsoft.com/office/officeart/2018/2/layout/IconLabelList"/>
    <dgm:cxn modelId="{A1000ADD-141F-4E27-9AE0-B240F6A3FB31}" type="presParOf" srcId="{EEF67081-D3E1-4EAF-9CC0-BD7CFFDB0480}" destId="{A875996D-0A6E-4B32-850D-26D246494F5A}" srcOrd="13" destOrd="0" presId="urn:microsoft.com/office/officeart/2018/2/layout/IconLabelList"/>
    <dgm:cxn modelId="{4C3F9A26-1979-44A9-B894-FAD5A096CDDD}" type="presParOf" srcId="{EEF67081-D3E1-4EAF-9CC0-BD7CFFDB0480}" destId="{2AEF4AFE-4A8F-432C-9C91-CF6AB797D960}" srcOrd="14" destOrd="0" presId="urn:microsoft.com/office/officeart/2018/2/layout/IconLabelList"/>
    <dgm:cxn modelId="{7B4793DD-6EAF-44C6-AD92-3F67CA935312}" type="presParOf" srcId="{2AEF4AFE-4A8F-432C-9C91-CF6AB797D960}" destId="{BEB9F79B-15C8-451D-B0D9-248DF2FD95C5}" srcOrd="0" destOrd="0" presId="urn:microsoft.com/office/officeart/2018/2/layout/IconLabelList"/>
    <dgm:cxn modelId="{C08B5A13-7632-49BF-A26C-F8C0B158B708}" type="presParOf" srcId="{2AEF4AFE-4A8F-432C-9C91-CF6AB797D960}" destId="{8AE7B169-8C39-46E0-858D-4B6ABBF70E65}" srcOrd="1" destOrd="0" presId="urn:microsoft.com/office/officeart/2018/2/layout/IconLabelList"/>
    <dgm:cxn modelId="{EE5BD033-B03A-48D7-91ED-B32432696A67}" type="presParOf" srcId="{2AEF4AFE-4A8F-432C-9C91-CF6AB797D960}" destId="{00BD4CC0-E481-421F-9C2D-306F8D67A4C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C821C4-7087-4C18-9C45-7835F7AF0201}">
      <dsp:nvSpPr>
        <dsp:cNvPr id="0" name=""/>
        <dsp:cNvSpPr/>
      </dsp:nvSpPr>
      <dsp:spPr>
        <a:xfrm>
          <a:off x="567728" y="375798"/>
          <a:ext cx="545800" cy="5458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D2EB33-ABE5-42ED-A0EC-E260498C623A}">
      <dsp:nvSpPr>
        <dsp:cNvPr id="0" name=""/>
        <dsp:cNvSpPr/>
      </dsp:nvSpPr>
      <dsp:spPr>
        <a:xfrm>
          <a:off x="234183" y="1181654"/>
          <a:ext cx="1212890" cy="833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Our task: to develop a machine learning model for Space Y who wants to bid against SpaceX </a:t>
          </a:r>
        </a:p>
      </dsp:txBody>
      <dsp:txXfrm>
        <a:off x="234183" y="1181654"/>
        <a:ext cx="1212890" cy="833862"/>
      </dsp:txXfrm>
    </dsp:sp>
    <dsp:sp modelId="{A84F31A6-78B8-4640-95F0-E31A74B09323}">
      <dsp:nvSpPr>
        <dsp:cNvPr id="0" name=""/>
        <dsp:cNvSpPr/>
      </dsp:nvSpPr>
      <dsp:spPr>
        <a:xfrm>
          <a:off x="1992874" y="375798"/>
          <a:ext cx="545800" cy="5458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E98567-92F9-4EE0-B43A-D74138EFBDCD}">
      <dsp:nvSpPr>
        <dsp:cNvPr id="0" name=""/>
        <dsp:cNvSpPr/>
      </dsp:nvSpPr>
      <dsp:spPr>
        <a:xfrm>
          <a:off x="1659329" y="1181654"/>
          <a:ext cx="1212890" cy="833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The goal of model is to predict when Stage 1 will successfully land to save ~$100 million USD </a:t>
          </a:r>
        </a:p>
      </dsp:txBody>
      <dsp:txXfrm>
        <a:off x="1659329" y="1181654"/>
        <a:ext cx="1212890" cy="833862"/>
      </dsp:txXfrm>
    </dsp:sp>
    <dsp:sp modelId="{DD4375E4-315A-4662-BD11-41B27315BA4D}">
      <dsp:nvSpPr>
        <dsp:cNvPr id="0" name=""/>
        <dsp:cNvSpPr/>
      </dsp:nvSpPr>
      <dsp:spPr>
        <a:xfrm>
          <a:off x="3418021" y="375798"/>
          <a:ext cx="545800" cy="5458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819912-BB01-458C-BA91-6F194982195B}">
      <dsp:nvSpPr>
        <dsp:cNvPr id="0" name=""/>
        <dsp:cNvSpPr/>
      </dsp:nvSpPr>
      <dsp:spPr>
        <a:xfrm>
          <a:off x="3084476" y="1181654"/>
          <a:ext cx="1212890" cy="833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Used data from a public SpaceX API and web scraping SpaceX Wikipedia page </a:t>
          </a:r>
        </a:p>
      </dsp:txBody>
      <dsp:txXfrm>
        <a:off x="3084476" y="1181654"/>
        <a:ext cx="1212890" cy="833862"/>
      </dsp:txXfrm>
    </dsp:sp>
    <dsp:sp modelId="{C5540A09-F51E-4E88-BB59-E8EDBD561715}">
      <dsp:nvSpPr>
        <dsp:cNvPr id="0" name=""/>
        <dsp:cNvSpPr/>
      </dsp:nvSpPr>
      <dsp:spPr>
        <a:xfrm>
          <a:off x="4843167" y="375798"/>
          <a:ext cx="545800" cy="5458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20A3A9-FC24-439D-B7FE-84AACBD2289E}">
      <dsp:nvSpPr>
        <dsp:cNvPr id="0" name=""/>
        <dsp:cNvSpPr/>
      </dsp:nvSpPr>
      <dsp:spPr>
        <a:xfrm>
          <a:off x="4509622" y="1181654"/>
          <a:ext cx="1212890" cy="833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Created data labels and stored data into a DB2 SQL database </a:t>
          </a:r>
        </a:p>
      </dsp:txBody>
      <dsp:txXfrm>
        <a:off x="4509622" y="1181654"/>
        <a:ext cx="1212890" cy="833862"/>
      </dsp:txXfrm>
    </dsp:sp>
    <dsp:sp modelId="{79DBABDE-D71B-4227-8A2C-911ADE5F6C9B}">
      <dsp:nvSpPr>
        <dsp:cNvPr id="0" name=""/>
        <dsp:cNvSpPr/>
      </dsp:nvSpPr>
      <dsp:spPr>
        <a:xfrm>
          <a:off x="6268314" y="375798"/>
          <a:ext cx="545800" cy="5458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1EC8DF-DF27-4B34-866D-097EF6905A0E}">
      <dsp:nvSpPr>
        <dsp:cNvPr id="0" name=""/>
        <dsp:cNvSpPr/>
      </dsp:nvSpPr>
      <dsp:spPr>
        <a:xfrm>
          <a:off x="5934769" y="1181654"/>
          <a:ext cx="1212890" cy="833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Created a dashboard for visualization </a:t>
          </a:r>
        </a:p>
      </dsp:txBody>
      <dsp:txXfrm>
        <a:off x="5934769" y="1181654"/>
        <a:ext cx="1212890" cy="833862"/>
      </dsp:txXfrm>
    </dsp:sp>
    <dsp:sp modelId="{F658EDA1-87A5-49E3-8257-890C2F2F50C9}">
      <dsp:nvSpPr>
        <dsp:cNvPr id="0" name=""/>
        <dsp:cNvSpPr/>
      </dsp:nvSpPr>
      <dsp:spPr>
        <a:xfrm>
          <a:off x="7693460" y="375798"/>
          <a:ext cx="545800" cy="54580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1D73CFF-3703-47E0-80FE-6BE125FD8E21}">
      <dsp:nvSpPr>
        <dsp:cNvPr id="0" name=""/>
        <dsp:cNvSpPr/>
      </dsp:nvSpPr>
      <dsp:spPr>
        <a:xfrm>
          <a:off x="7359915" y="1181654"/>
          <a:ext cx="1212890" cy="833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We created a machine learning model with an accuracy of 83% </a:t>
          </a:r>
        </a:p>
      </dsp:txBody>
      <dsp:txXfrm>
        <a:off x="7359915" y="1181654"/>
        <a:ext cx="1212890" cy="833862"/>
      </dsp:txXfrm>
    </dsp:sp>
    <dsp:sp modelId="{15FFAE12-4757-451A-9942-83D536B10FB5}">
      <dsp:nvSpPr>
        <dsp:cNvPr id="0" name=""/>
        <dsp:cNvSpPr/>
      </dsp:nvSpPr>
      <dsp:spPr>
        <a:xfrm>
          <a:off x="9118607" y="375798"/>
          <a:ext cx="545800" cy="54580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D4FC9B-82A3-4C56-8507-B86611AF9297}">
      <dsp:nvSpPr>
        <dsp:cNvPr id="0" name=""/>
        <dsp:cNvSpPr/>
      </dsp:nvSpPr>
      <dsp:spPr>
        <a:xfrm>
          <a:off x="8785062" y="1181654"/>
          <a:ext cx="1212890" cy="833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latin typeface="Calibri Light" panose="020F0302020204030204"/>
            </a:rPr>
            <a:t>Elon</a:t>
          </a:r>
          <a:r>
            <a:rPr lang="en-US" sz="1100" kern="1200" dirty="0"/>
            <a:t> </a:t>
          </a:r>
          <a:r>
            <a:rPr lang="en-US" sz="1100" kern="1200" dirty="0">
              <a:latin typeface="Calibri Light" panose="020F0302020204030204"/>
            </a:rPr>
            <a:t>Musk</a:t>
          </a:r>
          <a:r>
            <a:rPr lang="en-US" sz="1100" kern="1200" dirty="0"/>
            <a:t> of </a:t>
          </a:r>
          <a:r>
            <a:rPr lang="en-US" sz="1100" kern="1200" dirty="0">
              <a:latin typeface="Calibri Light" panose="020F0302020204030204"/>
            </a:rPr>
            <a:t>SpaceX</a:t>
          </a:r>
          <a:r>
            <a:rPr lang="en-US" sz="1100" kern="1200" dirty="0"/>
            <a:t> can use this model to predict with relatively high accuracy whether a launch will have a successful Stage 1 landing before launch to determine whether the launch should be made or not </a:t>
          </a:r>
        </a:p>
      </dsp:txBody>
      <dsp:txXfrm>
        <a:off x="8785062" y="1181654"/>
        <a:ext cx="1212890" cy="833862"/>
      </dsp:txXfrm>
    </dsp:sp>
    <dsp:sp modelId="{BEB9F79B-15C8-451D-B0D9-248DF2FD95C5}">
      <dsp:nvSpPr>
        <dsp:cNvPr id="0" name=""/>
        <dsp:cNvSpPr/>
      </dsp:nvSpPr>
      <dsp:spPr>
        <a:xfrm>
          <a:off x="4843167" y="2318739"/>
          <a:ext cx="545800" cy="545800"/>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BD4CC0-E481-421F-9C2D-306F8D67A4C5}">
      <dsp:nvSpPr>
        <dsp:cNvPr id="0" name=""/>
        <dsp:cNvSpPr/>
      </dsp:nvSpPr>
      <dsp:spPr>
        <a:xfrm>
          <a:off x="4509622" y="3124595"/>
          <a:ext cx="1212890" cy="833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If possible more data should be collected to better determine the best machine learning model and improve accuracy</a:t>
          </a:r>
        </a:p>
      </dsp:txBody>
      <dsp:txXfrm>
        <a:off x="4509622" y="3124595"/>
        <a:ext cx="1212890" cy="833862"/>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5/9/2024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
        <p:nvSpPr>
          <p:cNvPr id="3" name="TextBox 2">
            <a:extLst>
              <a:ext uri="{FF2B5EF4-FFF2-40B4-BE49-F238E27FC236}">
                <a16:creationId xmlns:a16="http://schemas.microsoft.com/office/drawing/2014/main" id="{18701ECC-B269-3598-BF39-D8BA92AB7C38}"/>
              </a:ext>
            </a:extLst>
          </p:cNvPr>
          <p:cNvSpPr txBox="1"/>
          <p:nvPr/>
        </p:nvSpPr>
        <p:spPr>
          <a:xfrm>
            <a:off x="1822621" y="4819135"/>
            <a:ext cx="2743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Nadia Tariq</a:t>
            </a:r>
          </a:p>
          <a:p>
            <a:r>
              <a:rPr lang="en-US">
                <a:ea typeface="Calibri"/>
                <a:cs typeface="Calibri"/>
              </a:rPr>
              <a:t>09/5/2024</a:t>
            </a: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686834" y="1153572"/>
            <a:ext cx="3200400" cy="44611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rgbClr val="FFFFFF"/>
                </a:solidFill>
                <a:latin typeface="Garamond"/>
                <a:ea typeface="+mj-ea"/>
                <a:cs typeface="+mj-cs"/>
              </a:rPr>
              <a:t>Data Wrangling</a:t>
            </a:r>
          </a:p>
        </p:txBody>
      </p:sp>
      <p:sp>
        <p:nvSpPr>
          <p:cNvPr id="17" name="Arc 1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extBox 1">
            <a:extLst>
              <a:ext uri="{FF2B5EF4-FFF2-40B4-BE49-F238E27FC236}">
                <a16:creationId xmlns:a16="http://schemas.microsoft.com/office/drawing/2014/main" id="{8C0FD737-0205-1675-7606-94075E8D98C9}"/>
              </a:ext>
            </a:extLst>
          </p:cNvPr>
          <p:cNvSpPr txBox="1"/>
          <p:nvPr/>
        </p:nvSpPr>
        <p:spPr>
          <a:xfrm>
            <a:off x="4170218" y="-863383"/>
            <a:ext cx="8014853" cy="704034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457200" indent="-228600">
              <a:lnSpc>
                <a:spcPct val="90000"/>
              </a:lnSpc>
              <a:spcAft>
                <a:spcPts val="600"/>
              </a:spcAft>
              <a:buFont typeface="Arial" panose="020B0604020202020204" pitchFamily="34" charset="0"/>
              <a:buChar char="•"/>
            </a:pPr>
            <a:r>
              <a:rPr lang="en-US" sz="2400" dirty="0">
                <a:latin typeface="Garamond"/>
              </a:rPr>
              <a:t>Create a training label with landing outcomes where successful=1 &amp; failure =0.</a:t>
            </a:r>
          </a:p>
          <a:p>
            <a:pPr marL="457200" indent="-228600">
              <a:lnSpc>
                <a:spcPct val="90000"/>
              </a:lnSpc>
              <a:spcAft>
                <a:spcPts val="600"/>
              </a:spcAft>
              <a:buFont typeface="Arial" panose="020B0604020202020204" pitchFamily="34" charset="0"/>
              <a:buChar char="•"/>
            </a:pPr>
            <a:r>
              <a:rPr lang="en-US" sz="2400" dirty="0">
                <a:latin typeface="Garamond"/>
              </a:rPr>
              <a:t>Outcome column has two components: ‘Mission Outcome’ ‘Landing Location’</a:t>
            </a:r>
          </a:p>
          <a:p>
            <a:pPr marL="457200" indent="-228600">
              <a:lnSpc>
                <a:spcPct val="90000"/>
              </a:lnSpc>
              <a:spcAft>
                <a:spcPts val="600"/>
              </a:spcAft>
              <a:buFont typeface="Arial" panose="020B0604020202020204" pitchFamily="34" charset="0"/>
              <a:buChar char="•"/>
            </a:pPr>
            <a:r>
              <a:rPr lang="en-US" sz="2400" dirty="0">
                <a:latin typeface="Garamond"/>
              </a:rPr>
              <a:t>New training label column ‘class’ with a value of 1 if ‘Mission Outcome’ is True and 0 otherwise.</a:t>
            </a:r>
          </a:p>
          <a:p>
            <a:pPr indent="-228600">
              <a:lnSpc>
                <a:spcPct val="90000"/>
              </a:lnSpc>
              <a:spcAft>
                <a:spcPts val="600"/>
              </a:spcAft>
              <a:buFont typeface="Arial" panose="020B0604020202020204" pitchFamily="34" charset="0"/>
              <a:buChar char="•"/>
            </a:pPr>
            <a:endParaRPr lang="en-US" sz="2400" b="1" u="sng" dirty="0">
              <a:latin typeface="Garamond"/>
            </a:endParaRPr>
          </a:p>
          <a:p>
            <a:pPr indent="-228600">
              <a:lnSpc>
                <a:spcPct val="90000"/>
              </a:lnSpc>
              <a:spcAft>
                <a:spcPts val="600"/>
              </a:spcAft>
              <a:buFont typeface="Arial" panose="020B0604020202020204" pitchFamily="34" charset="0"/>
              <a:buChar char="•"/>
            </a:pPr>
            <a:r>
              <a:rPr lang="en-US" sz="2400" b="1" u="sng" dirty="0">
                <a:latin typeface="Garamond"/>
              </a:rPr>
              <a:t>Value Mapping: </a:t>
            </a:r>
            <a:endParaRPr lang="en-US" sz="2400" dirty="0">
              <a:latin typeface="Garamond"/>
            </a:endParaRPr>
          </a:p>
          <a:p>
            <a:pPr indent="-228600">
              <a:lnSpc>
                <a:spcPct val="90000"/>
              </a:lnSpc>
              <a:spcAft>
                <a:spcPts val="600"/>
              </a:spcAft>
              <a:buFont typeface="Arial" panose="020B0604020202020204" pitchFamily="34" charset="0"/>
              <a:buChar char="•"/>
            </a:pPr>
            <a:r>
              <a:rPr lang="en-US" sz="2400" dirty="0">
                <a:latin typeface="Garamond"/>
              </a:rPr>
              <a:t>True ASDS, True RTLS, &amp; True Ocean – set to -&gt; 1 </a:t>
            </a:r>
          </a:p>
          <a:p>
            <a:pPr indent="-228600">
              <a:lnSpc>
                <a:spcPct val="90000"/>
              </a:lnSpc>
              <a:spcAft>
                <a:spcPts val="600"/>
              </a:spcAft>
              <a:buFont typeface="Arial" panose="020B0604020202020204" pitchFamily="34" charset="0"/>
              <a:buChar char="•"/>
            </a:pPr>
            <a:r>
              <a:rPr lang="en-US" sz="2400" dirty="0">
                <a:latin typeface="Garamond"/>
              </a:rPr>
              <a:t>None </a:t>
            </a:r>
            <a:r>
              <a:rPr lang="en-US" sz="2400" dirty="0" err="1">
                <a:latin typeface="Garamond"/>
              </a:rPr>
              <a:t>None</a:t>
            </a:r>
            <a:r>
              <a:rPr lang="en-US" sz="2400" dirty="0">
                <a:latin typeface="Garamond"/>
              </a:rPr>
              <a:t>, False ASDS, None ASDS, False Ocean, False  RTLS – set to -&gt; 0 </a:t>
            </a:r>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9541564" y="6356350"/>
            <a:ext cx="1812235"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398198" y="1153572"/>
            <a:ext cx="3489036" cy="44149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rgbClr val="FFFFFF"/>
                </a:solidFill>
                <a:latin typeface="Garamond"/>
                <a:ea typeface="+mj-ea"/>
                <a:cs typeface="+mj-cs"/>
              </a:rPr>
              <a:t>EDA with Data Visualization</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9541564" y="6356350"/>
            <a:ext cx="1812235"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11</a:t>
            </a:fld>
            <a:endParaRPr lang="en-US" sz="1200">
              <a:solidFill>
                <a:schemeClr val="tx1">
                  <a:tint val="75000"/>
                </a:schemeClr>
              </a:solidFill>
              <a:latin typeface="+mn-lt"/>
            </a:endParaRPr>
          </a:p>
        </p:txBody>
      </p:sp>
      <p:sp>
        <p:nvSpPr>
          <p:cNvPr id="2" name="TextBox 1">
            <a:extLst>
              <a:ext uri="{FF2B5EF4-FFF2-40B4-BE49-F238E27FC236}">
                <a16:creationId xmlns:a16="http://schemas.microsoft.com/office/drawing/2014/main" id="{2F9FEB94-102F-FF56-0E84-040C0F17605E}"/>
              </a:ext>
            </a:extLst>
          </p:cNvPr>
          <p:cNvSpPr txBox="1"/>
          <p:nvPr/>
        </p:nvSpPr>
        <p:spPr>
          <a:xfrm>
            <a:off x="4606636" y="536864"/>
            <a:ext cx="6979227"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Garamond"/>
              </a:rPr>
              <a:t>Exploratory Data Analysis performed on variables Flight Number, Payload Mass, Launch Sites, </a:t>
            </a:r>
            <a:r>
              <a:rPr lang="en-US" sz="2000" err="1">
                <a:latin typeface="Garamond"/>
              </a:rPr>
              <a:t>Orrbit</a:t>
            </a:r>
            <a:r>
              <a:rPr lang="en-US" sz="2000" dirty="0">
                <a:latin typeface="Garamond"/>
              </a:rPr>
              <a:t>, Class and year.</a:t>
            </a:r>
          </a:p>
          <a:p>
            <a:endParaRPr lang="en-US" sz="2000" dirty="0">
              <a:latin typeface="Garamond"/>
            </a:endParaRPr>
          </a:p>
          <a:p>
            <a:r>
              <a:rPr lang="en-US" sz="2000" b="1" u="sng" dirty="0">
                <a:latin typeface="Garamond"/>
              </a:rPr>
              <a:t>Plots Used</a:t>
            </a:r>
            <a:r>
              <a:rPr lang="en-US" sz="2000" dirty="0">
                <a:latin typeface="Garamond"/>
              </a:rPr>
              <a:t>:</a:t>
            </a:r>
          </a:p>
          <a:p>
            <a:r>
              <a:rPr lang="en-US" sz="2000" dirty="0">
                <a:latin typeface="Garamond"/>
                <a:ea typeface="+mn-lt"/>
                <a:cs typeface="+mn-lt"/>
              </a:rPr>
              <a:t>Create a training label with landing outcomes where successful = 1 &amp; failure = 0. Outcome column has two components: ‘Mission Outcome’ ‘Landing Location’ New training label column ‘class’ with a value of 1 if ‘Mission Outcome’ is True and 0 otherwise. Value Mapping: True ASDS, True RTLS, &amp; True Ocean – set to -&gt; 1 None </a:t>
            </a:r>
            <a:r>
              <a:rPr lang="en-US" sz="2000" err="1">
                <a:latin typeface="Garamond"/>
                <a:ea typeface="+mn-lt"/>
                <a:cs typeface="+mn-lt"/>
              </a:rPr>
              <a:t>None</a:t>
            </a:r>
            <a:r>
              <a:rPr lang="en-US" sz="2000" dirty="0">
                <a:latin typeface="Garamond"/>
                <a:ea typeface="+mn-lt"/>
                <a:cs typeface="+mn-lt"/>
              </a:rPr>
              <a:t>, False ASDS, None ASDS, False Ocean, False RTLS – set to -&gt; 0 .</a:t>
            </a:r>
          </a:p>
          <a:p>
            <a:endParaRPr lang="en-US" sz="2000" dirty="0">
              <a:latin typeface="Garamond"/>
              <a:ea typeface="+mn-lt"/>
              <a:cs typeface="+mn-lt"/>
            </a:endParaRPr>
          </a:p>
          <a:p>
            <a:r>
              <a:rPr lang="en-US" sz="2000" dirty="0">
                <a:latin typeface="Garamond"/>
                <a:ea typeface="+mn-lt"/>
                <a:cs typeface="+mn-lt"/>
              </a:rPr>
              <a:t>Scatter plots, line charts, and bar plots were used to compare relationships between variables to decide if a relationship exists so that they could be used in training the machine learning model .</a:t>
            </a:r>
            <a:endParaRPr lang="en-US" sz="2000" dirty="0">
              <a:latin typeface="Garamond"/>
            </a:endParaRPr>
          </a:p>
          <a:p>
            <a:endParaRPr lang="en-US" sz="2000" dirty="0">
              <a:latin typeface="Garamond"/>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686834" y="1153572"/>
            <a:ext cx="3200400" cy="44611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rgbClr val="FFFFFF"/>
                </a:solidFill>
                <a:latin typeface="Garamond"/>
                <a:ea typeface="+mj-ea"/>
                <a:cs typeface="+mj-cs"/>
              </a:rPr>
              <a:t>EDA with SQL</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9541564" y="6356350"/>
            <a:ext cx="1812235"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12</a:t>
            </a:fld>
            <a:endParaRPr lang="en-US" sz="1200">
              <a:solidFill>
                <a:schemeClr val="tx1">
                  <a:tint val="75000"/>
                </a:schemeClr>
              </a:solidFill>
              <a:latin typeface="+mn-lt"/>
            </a:endParaRPr>
          </a:p>
        </p:txBody>
      </p:sp>
      <p:sp>
        <p:nvSpPr>
          <p:cNvPr id="2" name="TextBox 1">
            <a:extLst>
              <a:ext uri="{FF2B5EF4-FFF2-40B4-BE49-F238E27FC236}">
                <a16:creationId xmlns:a16="http://schemas.microsoft.com/office/drawing/2014/main" id="{47998156-8E7E-9087-2959-38F437A385BA}"/>
              </a:ext>
            </a:extLst>
          </p:cNvPr>
          <p:cNvSpPr txBox="1"/>
          <p:nvPr/>
        </p:nvSpPr>
        <p:spPr>
          <a:xfrm>
            <a:off x="4473864" y="1818408"/>
            <a:ext cx="7475682"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US" sz="2400" dirty="0">
                <a:latin typeface="Garamond"/>
                <a:ea typeface="+mn-lt"/>
                <a:cs typeface="+mn-lt"/>
              </a:rPr>
              <a:t>Loaded data set into IBM DB2Database. </a:t>
            </a:r>
            <a:endParaRPr lang="en-US" sz="2400">
              <a:cs typeface="Calibri"/>
            </a:endParaRPr>
          </a:p>
          <a:p>
            <a:pPr marL="342900" indent="-342900">
              <a:buFont typeface="Arial" panose="020B0604020202020204" pitchFamily="34" charset="0"/>
              <a:buChar char="•"/>
            </a:pPr>
            <a:r>
              <a:rPr lang="en-US" sz="2400" dirty="0">
                <a:latin typeface="Garamond"/>
                <a:ea typeface="+mn-lt"/>
                <a:cs typeface="+mn-lt"/>
              </a:rPr>
              <a:t>Queried using SQL Python integration. </a:t>
            </a:r>
          </a:p>
          <a:p>
            <a:pPr marL="342900" indent="-342900">
              <a:buFont typeface="Arial" panose="020B0604020202020204" pitchFamily="34" charset="0"/>
              <a:buChar char="•"/>
            </a:pPr>
            <a:r>
              <a:rPr lang="en-US" sz="2400" dirty="0">
                <a:latin typeface="Garamond"/>
                <a:ea typeface="+mn-lt"/>
                <a:cs typeface="+mn-lt"/>
              </a:rPr>
              <a:t>Queries were made to get a better understanding of the dataset. </a:t>
            </a:r>
          </a:p>
          <a:p>
            <a:pPr marL="342900" indent="-342900">
              <a:buFont typeface="Arial" panose="020B0604020202020204" pitchFamily="34" charset="0"/>
              <a:buChar char="•"/>
            </a:pPr>
            <a:r>
              <a:rPr lang="en-US" sz="2400" dirty="0">
                <a:latin typeface="Garamond"/>
                <a:ea typeface="+mn-lt"/>
                <a:cs typeface="+mn-lt"/>
              </a:rPr>
              <a:t>Queried information about launch site names, mission outcomes, various pay load sizes of customers and booster versions, and landing outcomes</a:t>
            </a:r>
            <a:endParaRPr lang="en-US" sz="2400">
              <a:latin typeface="Garamond"/>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9541564" y="6356350"/>
            <a:ext cx="1812235"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13</a:t>
            </a:fld>
            <a:endParaRPr lang="en-US" sz="1200">
              <a:solidFill>
                <a:schemeClr val="tx1">
                  <a:tint val="75000"/>
                </a:schemeClr>
              </a:solidFill>
              <a:latin typeface="+mn-lt"/>
            </a:endParaRPr>
          </a:p>
        </p:txBody>
      </p:sp>
      <p:sp>
        <p:nvSpPr>
          <p:cNvPr id="5" name="TextBox 4">
            <a:extLst>
              <a:ext uri="{FF2B5EF4-FFF2-40B4-BE49-F238E27FC236}">
                <a16:creationId xmlns:a16="http://schemas.microsoft.com/office/drawing/2014/main" id="{D7F3C75E-02B7-0B18-C858-358A68BF2901}"/>
              </a:ext>
            </a:extLst>
          </p:cNvPr>
          <p:cNvSpPr txBox="1"/>
          <p:nvPr/>
        </p:nvSpPr>
        <p:spPr>
          <a:xfrm>
            <a:off x="264866" y="1511096"/>
            <a:ext cx="3900325" cy="38472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dirty="0">
                <a:solidFill>
                  <a:schemeClr val="bg1"/>
                </a:solidFill>
                <a:latin typeface="Garamond"/>
                <a:cs typeface="Calibri Light"/>
              </a:rPr>
              <a:t>Build an Interactive Map with Folium</a:t>
            </a:r>
          </a:p>
          <a:p>
            <a:pPr algn="l"/>
            <a:endParaRPr lang="en-US" sz="2800" dirty="0">
              <a:solidFill>
                <a:schemeClr val="bg1"/>
              </a:solidFill>
              <a:latin typeface="Garamond"/>
              <a:cs typeface="Calibri"/>
            </a:endParaRPr>
          </a:p>
        </p:txBody>
      </p:sp>
      <p:sp>
        <p:nvSpPr>
          <p:cNvPr id="9" name="TextBox 8">
            <a:extLst>
              <a:ext uri="{FF2B5EF4-FFF2-40B4-BE49-F238E27FC236}">
                <a16:creationId xmlns:a16="http://schemas.microsoft.com/office/drawing/2014/main" id="{69BDB996-7B7A-CCD7-1AEC-567527CEBA49}"/>
              </a:ext>
            </a:extLst>
          </p:cNvPr>
          <p:cNvSpPr txBox="1"/>
          <p:nvPr/>
        </p:nvSpPr>
        <p:spPr>
          <a:xfrm>
            <a:off x="4193941" y="1004454"/>
            <a:ext cx="7433419" cy="40318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latin typeface="Garamond"/>
                <a:ea typeface="+mn-lt"/>
                <a:cs typeface="+mn-lt"/>
              </a:rPr>
              <a:t>Folium maps mark Launch Sites, successful and unsuccessful landings, and a proximity example to key locations: Railway, Highway, Coast, and City. </a:t>
            </a:r>
            <a:endParaRPr lang="en-US" sz="3200">
              <a:latin typeface="Garamond"/>
              <a:ea typeface="+mn-lt"/>
              <a:cs typeface="+mn-lt"/>
            </a:endParaRPr>
          </a:p>
          <a:p>
            <a:endParaRPr lang="en-US" sz="3200" dirty="0">
              <a:latin typeface="Garamond"/>
              <a:ea typeface="+mn-lt"/>
              <a:cs typeface="+mn-lt"/>
            </a:endParaRPr>
          </a:p>
          <a:p>
            <a:r>
              <a:rPr lang="en-US" sz="3200" dirty="0">
                <a:latin typeface="Garamond"/>
                <a:ea typeface="+mn-lt"/>
                <a:cs typeface="+mn-lt"/>
              </a:rPr>
              <a:t>This allows us to understand why launch sites may be located where they are. Also visualizes successful landings relative to location. </a:t>
            </a:r>
            <a:endParaRPr lang="en-US" sz="3200">
              <a:latin typeface="Garamond"/>
            </a:endParaRPr>
          </a:p>
        </p:txBody>
      </p:sp>
    </p:spTree>
    <p:extLst>
      <p:ext uri="{BB962C8B-B14F-4D97-AF65-F5344CB8AC3E}">
        <p14:creationId xmlns:p14="http://schemas.microsoft.com/office/powerpoint/2010/main" val="2916840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271198" y="1153572"/>
            <a:ext cx="3200400" cy="44611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rgbClr val="FFFFFF"/>
                </a:solidFill>
                <a:latin typeface="Garamond"/>
                <a:ea typeface="+mj-ea"/>
                <a:cs typeface="+mj-cs"/>
              </a:rPr>
              <a:t>Build a Dashboard with Plotly Dash</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447308" y="591344"/>
            <a:ext cx="6906491" cy="5585619"/>
          </a:xfrm>
          <a:prstGeom prst="rect">
            <a:avLst/>
          </a:prstGeom>
        </p:spPr>
        <p:txBody>
          <a:bodyPr vert="horz" lIns="91440" tIns="45720" rIns="91440" bIns="45720" rtlCol="0" anchor="ctr">
            <a:normAutofit fontScale="92500"/>
          </a:bodyPr>
          <a:lstStyle/>
          <a:p>
            <a:pPr>
              <a:spcBef>
                <a:spcPts val="1400"/>
              </a:spcBef>
            </a:pPr>
            <a:r>
              <a:rPr lang="en-US" dirty="0">
                <a:latin typeface="Garamond"/>
                <a:ea typeface="+mn-lt"/>
                <a:cs typeface="+mn-lt"/>
              </a:rPr>
              <a:t>Dashboard includes a pie chart and a scatter plot. </a:t>
            </a:r>
          </a:p>
          <a:p>
            <a:pPr>
              <a:spcBef>
                <a:spcPts val="1400"/>
              </a:spcBef>
            </a:pPr>
            <a:r>
              <a:rPr lang="en-US" dirty="0">
                <a:latin typeface="Garamond"/>
                <a:ea typeface="+mn-lt"/>
                <a:cs typeface="+mn-lt"/>
              </a:rPr>
              <a:t>Pie chart can be selected to show distribution of successful landings across all launch sites and can be selected  show individual launch site success rates. </a:t>
            </a:r>
          </a:p>
          <a:p>
            <a:pPr>
              <a:spcBef>
                <a:spcPts val="1400"/>
              </a:spcBef>
            </a:pPr>
            <a:r>
              <a:rPr lang="en-US" dirty="0">
                <a:latin typeface="Garamond"/>
                <a:ea typeface="+mn-lt"/>
                <a:cs typeface="+mn-lt"/>
              </a:rPr>
              <a:t>Scatter plot takes two inputs: All sites or individual site and payload mass on a slider between 0 and 10000 kg. </a:t>
            </a:r>
          </a:p>
          <a:p>
            <a:pPr>
              <a:spcBef>
                <a:spcPts val="1400"/>
              </a:spcBef>
            </a:pPr>
            <a:r>
              <a:rPr lang="en-US" dirty="0">
                <a:latin typeface="Garamond"/>
                <a:ea typeface="+mn-lt"/>
                <a:cs typeface="+mn-lt"/>
              </a:rPr>
              <a:t>The pie chart is used to visualize launch site success rate.</a:t>
            </a:r>
            <a:endParaRPr lang="en-US">
              <a:latin typeface="Garamond"/>
              <a:cs typeface="Calibri"/>
            </a:endParaRPr>
          </a:p>
          <a:p>
            <a:pPr>
              <a:spcBef>
                <a:spcPts val="1400"/>
              </a:spcBef>
            </a:pPr>
            <a:r>
              <a:rPr lang="en-US" dirty="0">
                <a:latin typeface="Garamond"/>
                <a:ea typeface="+mn-lt"/>
                <a:cs typeface="+mn-lt"/>
              </a:rPr>
              <a:t> The scatter plot can help us see how success varies across launch sites, payload mass, and booster version category. </a:t>
            </a:r>
            <a:endParaRPr lang="en-US">
              <a:latin typeface="Garamond"/>
              <a:cs typeface="Calibri"/>
            </a:endParaRPr>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9541564" y="6356350"/>
            <a:ext cx="1812235"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34532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5652" y="968845"/>
            <a:ext cx="4724399" cy="44611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rgbClr val="FFFFFF"/>
                </a:solidFill>
                <a:latin typeface="Garamond"/>
                <a:ea typeface="+mj-ea"/>
                <a:cs typeface="+mj-cs"/>
              </a:rPr>
              <a:t>Predictive Analysis (Classification)</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9541564" y="6356350"/>
            <a:ext cx="1812235"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15</a:t>
            </a:fld>
            <a:endParaRPr lang="en-US" sz="1200">
              <a:solidFill>
                <a:schemeClr val="tx1">
                  <a:tint val="75000"/>
                </a:schemeClr>
              </a:solidFill>
              <a:latin typeface="+mn-lt"/>
            </a:endParaRPr>
          </a:p>
        </p:txBody>
      </p:sp>
      <p:pic>
        <p:nvPicPr>
          <p:cNvPr id="2" name="Picture 1">
            <a:extLst>
              <a:ext uri="{FF2B5EF4-FFF2-40B4-BE49-F238E27FC236}">
                <a16:creationId xmlns:a16="http://schemas.microsoft.com/office/drawing/2014/main" id="{13BE6CD6-508F-ECC2-E6D4-F6BDC0D84E94}"/>
              </a:ext>
            </a:extLst>
          </p:cNvPr>
          <p:cNvPicPr>
            <a:picLocks noChangeAspect="1"/>
          </p:cNvPicPr>
          <p:nvPr/>
        </p:nvPicPr>
        <p:blipFill>
          <a:blip r:embed="rId2"/>
          <a:stretch>
            <a:fillRect/>
          </a:stretch>
        </p:blipFill>
        <p:spPr>
          <a:xfrm>
            <a:off x="4168775" y="298450"/>
            <a:ext cx="7816850" cy="6400800"/>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167289" y="911118"/>
            <a:ext cx="3200400" cy="44611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8000" kern="1200">
                <a:solidFill>
                  <a:srgbClr val="FFFFFF"/>
                </a:solidFill>
                <a:latin typeface="Garamond"/>
                <a:ea typeface="+mj-ea"/>
                <a:cs typeface="+mj-cs"/>
              </a:rPr>
              <a:t>Results</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9541564" y="6356350"/>
            <a:ext cx="1812235"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16</a:t>
            </a:fld>
            <a:endParaRPr lang="en-US" sz="1200">
              <a:solidFill>
                <a:schemeClr val="tx1">
                  <a:tint val="75000"/>
                </a:schemeClr>
              </a:solidFill>
              <a:latin typeface="+mn-lt"/>
            </a:endParaRPr>
          </a:p>
        </p:txBody>
      </p:sp>
      <p:pic>
        <p:nvPicPr>
          <p:cNvPr id="2" name="Picture 1">
            <a:extLst>
              <a:ext uri="{FF2B5EF4-FFF2-40B4-BE49-F238E27FC236}">
                <a16:creationId xmlns:a16="http://schemas.microsoft.com/office/drawing/2014/main" id="{7E552F97-AC82-9F98-ACE7-4BFECAFD0517}"/>
              </a:ext>
            </a:extLst>
          </p:cNvPr>
          <p:cNvPicPr>
            <a:picLocks noChangeAspect="1"/>
          </p:cNvPicPr>
          <p:nvPr/>
        </p:nvPicPr>
        <p:blipFill rotWithShape="1">
          <a:blip r:embed="rId3"/>
          <a:srcRect t="-1790" r="19178" b="731"/>
          <a:stretch/>
        </p:blipFill>
        <p:spPr>
          <a:xfrm>
            <a:off x="4335463" y="227710"/>
            <a:ext cx="7495574" cy="4450396"/>
          </a:xfrm>
          <a:prstGeom prst="rect">
            <a:avLst/>
          </a:prstGeom>
          <a:ln>
            <a:solidFill>
              <a:schemeClr val="bg1"/>
            </a:solidFill>
          </a:ln>
        </p:spPr>
      </p:pic>
      <p:sp>
        <p:nvSpPr>
          <p:cNvPr id="3" name="TextBox 2">
            <a:extLst>
              <a:ext uri="{FF2B5EF4-FFF2-40B4-BE49-F238E27FC236}">
                <a16:creationId xmlns:a16="http://schemas.microsoft.com/office/drawing/2014/main" id="{8A2975F4-E44F-82D1-E752-D2E2F9C21175}"/>
              </a:ext>
            </a:extLst>
          </p:cNvPr>
          <p:cNvSpPr txBox="1"/>
          <p:nvPr/>
        </p:nvSpPr>
        <p:spPr>
          <a:xfrm>
            <a:off x="4163868" y="4754418"/>
            <a:ext cx="7937500" cy="1607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Garamond"/>
                <a:ea typeface="+mn-lt"/>
                <a:cs typeface="+mn-lt"/>
              </a:rPr>
              <a:t>This is a preview of the </a:t>
            </a:r>
            <a:r>
              <a:rPr lang="en-US" sz="2400" err="1">
                <a:latin typeface="Garamond"/>
                <a:ea typeface="+mn-lt"/>
                <a:cs typeface="+mn-lt"/>
              </a:rPr>
              <a:t>Plotly</a:t>
            </a:r>
            <a:r>
              <a:rPr lang="en-US" sz="2400" dirty="0">
                <a:latin typeface="Garamond"/>
                <a:ea typeface="+mn-lt"/>
                <a:cs typeface="+mn-lt"/>
              </a:rPr>
              <a:t> dashboard. The following sides will show the results of EDA with visualization, EDA with SQL, Interactive Map with Folium, and finally the results of our model with about 83% accuracy.</a:t>
            </a:r>
            <a:endParaRPr lang="en-US" sz="2400">
              <a:latin typeface="Garamond"/>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38881" y="417576"/>
            <a:ext cx="10909640" cy="1249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600" kern="1200">
                <a:solidFill>
                  <a:schemeClr val="tx1"/>
                </a:solidFill>
                <a:latin typeface="Garamond"/>
                <a:ea typeface="+mj-ea"/>
                <a:cs typeface="+mj-cs"/>
              </a:rPr>
              <a:t>Flight Number vs. Launch Site</a:t>
            </a:r>
          </a:p>
        </p:txBody>
      </p:sp>
      <p:sp>
        <p:nvSpPr>
          <p:cNvPr id="2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graph of flight number&#10;&#10;Description automatically generated">
            <a:extLst>
              <a:ext uri="{FF2B5EF4-FFF2-40B4-BE49-F238E27FC236}">
                <a16:creationId xmlns:a16="http://schemas.microsoft.com/office/drawing/2014/main" id="{FC1FA1A3-D834-4BA4-C4D8-6E9C62156402}"/>
              </a:ext>
            </a:extLst>
          </p:cNvPr>
          <p:cNvPicPr>
            <a:picLocks noChangeAspect="1"/>
          </p:cNvPicPr>
          <p:nvPr/>
        </p:nvPicPr>
        <p:blipFill>
          <a:blip r:embed="rId2"/>
          <a:stretch>
            <a:fillRect/>
          </a:stretch>
        </p:blipFill>
        <p:spPr>
          <a:xfrm>
            <a:off x="320040" y="2453660"/>
            <a:ext cx="11548872" cy="3031577"/>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8881" y="417576"/>
            <a:ext cx="10909640" cy="1249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600" kern="1200">
                <a:solidFill>
                  <a:schemeClr val="tx1"/>
                </a:solidFill>
                <a:latin typeface="Garamond"/>
                <a:ea typeface="+mj-ea"/>
                <a:cs typeface="+mj-cs"/>
              </a:rPr>
              <a:t>Payload vs. Launch Site</a:t>
            </a:r>
          </a:p>
        </p:txBody>
      </p:sp>
      <p:sp>
        <p:nvSpPr>
          <p:cNvPr id="14"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2" name="Picture 1">
            <a:extLst>
              <a:ext uri="{FF2B5EF4-FFF2-40B4-BE49-F238E27FC236}">
                <a16:creationId xmlns:a16="http://schemas.microsoft.com/office/drawing/2014/main" id="{289EC094-9851-162B-A8A8-EE0EB28EBA1D}"/>
              </a:ext>
            </a:extLst>
          </p:cNvPr>
          <p:cNvPicPr>
            <a:picLocks noChangeAspect="1"/>
          </p:cNvPicPr>
          <p:nvPr/>
        </p:nvPicPr>
        <p:blipFill>
          <a:blip r:embed="rId2"/>
          <a:stretch>
            <a:fillRect/>
          </a:stretch>
        </p:blipFill>
        <p:spPr>
          <a:xfrm>
            <a:off x="0" y="2079125"/>
            <a:ext cx="12192000" cy="323315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86834" y="1153572"/>
            <a:ext cx="3200400" cy="44611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rgbClr val="FFFFFF"/>
                </a:solidFill>
                <a:latin typeface="Garamond"/>
                <a:ea typeface="+mj-ea"/>
                <a:cs typeface="+mj-cs"/>
              </a:rPr>
              <a:t>Data </a:t>
            </a:r>
            <a:r>
              <a:rPr lang="en-US" sz="4400" dirty="0">
                <a:solidFill>
                  <a:srgbClr val="FFFFFF"/>
                </a:solidFill>
                <a:latin typeface="Garamond"/>
                <a:ea typeface="+mj-ea"/>
                <a:cs typeface="+mj-cs"/>
              </a:rPr>
              <a:t>Science Capstone</a:t>
            </a:r>
            <a:r>
              <a:rPr lang="en-US" sz="4400" kern="1200" dirty="0">
                <a:solidFill>
                  <a:srgbClr val="FFFFFF"/>
                </a:solidFill>
                <a:latin typeface="Garamond"/>
                <a:ea typeface="+mj-ea"/>
                <a:cs typeface="+mj-cs"/>
              </a:rPr>
              <a:t> Project</a:t>
            </a:r>
          </a:p>
        </p:txBody>
      </p:sp>
      <p:sp>
        <p:nvSpPr>
          <p:cNvPr id="28" name="Arc 27">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4447308" y="591344"/>
            <a:ext cx="6906491" cy="558561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4000">
                <a:solidFill>
                  <a:schemeClr val="tx1"/>
                </a:solidFill>
                <a:latin typeface="Garamond"/>
              </a:rPr>
              <a:t>Executive Summary</a:t>
            </a:r>
          </a:p>
          <a:p>
            <a:pPr>
              <a:spcBef>
                <a:spcPts val="1400"/>
              </a:spcBef>
              <a:buFont typeface="Arial" panose="020B0604020202020204" pitchFamily="34" charset="0"/>
              <a:buChar char="•"/>
            </a:pPr>
            <a:r>
              <a:rPr lang="en-US" sz="4000">
                <a:solidFill>
                  <a:schemeClr val="tx1"/>
                </a:solidFill>
                <a:latin typeface="Garamond"/>
              </a:rPr>
              <a:t>Introduction</a:t>
            </a:r>
          </a:p>
          <a:p>
            <a:pPr>
              <a:spcBef>
                <a:spcPts val="1400"/>
              </a:spcBef>
              <a:buFont typeface="Arial" panose="020B0604020202020204" pitchFamily="34" charset="0"/>
              <a:buChar char="•"/>
            </a:pPr>
            <a:r>
              <a:rPr lang="en-US" sz="4000">
                <a:solidFill>
                  <a:schemeClr val="tx1"/>
                </a:solidFill>
                <a:latin typeface="Garamond"/>
              </a:rPr>
              <a:t>Methodology</a:t>
            </a:r>
          </a:p>
          <a:p>
            <a:pPr>
              <a:spcBef>
                <a:spcPts val="1400"/>
              </a:spcBef>
              <a:buFont typeface="Arial" panose="020B0604020202020204" pitchFamily="34" charset="0"/>
              <a:buChar char="•"/>
            </a:pPr>
            <a:r>
              <a:rPr lang="en-US" sz="4000">
                <a:solidFill>
                  <a:schemeClr val="tx1"/>
                </a:solidFill>
                <a:latin typeface="Garamond"/>
              </a:rPr>
              <a:t>Results</a:t>
            </a:r>
          </a:p>
          <a:p>
            <a:pPr>
              <a:spcBef>
                <a:spcPts val="1400"/>
              </a:spcBef>
              <a:buFont typeface="Arial" panose="020B0604020202020204" pitchFamily="34" charset="0"/>
              <a:buChar char="•"/>
            </a:pPr>
            <a:r>
              <a:rPr lang="en-US" sz="4000">
                <a:solidFill>
                  <a:schemeClr val="tx1"/>
                </a:solidFill>
                <a:latin typeface="Garamond"/>
              </a:rPr>
              <a:t>Conclusion</a:t>
            </a:r>
          </a:p>
          <a:p>
            <a:pPr>
              <a:spcBef>
                <a:spcPts val="1400"/>
              </a:spcBef>
              <a:buFont typeface="Arial" panose="020B0604020202020204" pitchFamily="34" charset="0"/>
              <a:buChar char="•"/>
            </a:pPr>
            <a:r>
              <a:rPr lang="en-US" sz="4000">
                <a:solidFill>
                  <a:schemeClr val="tx1"/>
                </a:solidFill>
                <a:latin typeface="Garamond"/>
              </a:rPr>
              <a:t>Appendix</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9541564" y="6356350"/>
            <a:ext cx="1812235"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38881" y="417576"/>
            <a:ext cx="10909640" cy="1249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600" kern="1200">
                <a:solidFill>
                  <a:schemeClr val="tx1"/>
                </a:solidFill>
                <a:latin typeface="Garamond"/>
                <a:ea typeface="+mj-ea"/>
                <a:cs typeface="+mj-cs"/>
              </a:rPr>
              <a:t>Success Rate vs. Orbit Type</a:t>
            </a:r>
          </a:p>
        </p:txBody>
      </p:sp>
      <p:sp>
        <p:nvSpPr>
          <p:cNvPr id="14"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pic>
        <p:nvPicPr>
          <p:cNvPr id="2" name="Picture 1" descr="A graph of success rate">
            <a:extLst>
              <a:ext uri="{FF2B5EF4-FFF2-40B4-BE49-F238E27FC236}">
                <a16:creationId xmlns:a16="http://schemas.microsoft.com/office/drawing/2014/main" id="{A98D2055-6486-A437-AB60-AB435AE9C928}"/>
              </a:ext>
            </a:extLst>
          </p:cNvPr>
          <p:cNvPicPr>
            <a:picLocks noChangeAspect="1"/>
          </p:cNvPicPr>
          <p:nvPr/>
        </p:nvPicPr>
        <p:blipFill>
          <a:blip r:embed="rId2"/>
          <a:stretch>
            <a:fillRect/>
          </a:stretch>
        </p:blipFill>
        <p:spPr>
          <a:xfrm>
            <a:off x="292100" y="2457121"/>
            <a:ext cx="11874500" cy="377255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638881" y="417576"/>
            <a:ext cx="10909640" cy="1249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600" kern="1200">
                <a:solidFill>
                  <a:schemeClr val="tx1"/>
                </a:solidFill>
                <a:latin typeface="Garamond"/>
                <a:ea typeface="+mj-ea"/>
                <a:cs typeface="+mj-cs"/>
              </a:rPr>
              <a:t>Flight Number vs. Orbit Type</a:t>
            </a:r>
          </a:p>
        </p:txBody>
      </p:sp>
      <p:sp>
        <p:nvSpPr>
          <p:cNvPr id="14"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pic>
        <p:nvPicPr>
          <p:cNvPr id="2" name="Picture 1" descr="A graph of flight number&#10;&#10;Description automatically generated">
            <a:extLst>
              <a:ext uri="{FF2B5EF4-FFF2-40B4-BE49-F238E27FC236}">
                <a16:creationId xmlns:a16="http://schemas.microsoft.com/office/drawing/2014/main" id="{9A9850A5-A8B9-66E5-B994-EC04577E7285}"/>
              </a:ext>
            </a:extLst>
          </p:cNvPr>
          <p:cNvPicPr>
            <a:picLocks noChangeAspect="1"/>
          </p:cNvPicPr>
          <p:nvPr/>
        </p:nvPicPr>
        <p:blipFill>
          <a:blip r:embed="rId2"/>
          <a:stretch>
            <a:fillRect/>
          </a:stretch>
        </p:blipFill>
        <p:spPr>
          <a:xfrm>
            <a:off x="0" y="2332396"/>
            <a:ext cx="12192000" cy="310760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638881" y="417576"/>
            <a:ext cx="10909640" cy="1249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600" kern="1200">
                <a:solidFill>
                  <a:schemeClr val="tx1"/>
                </a:solidFill>
                <a:latin typeface="Garamond"/>
                <a:ea typeface="+mj-ea"/>
                <a:cs typeface="+mj-cs"/>
              </a:rPr>
              <a:t>Payload vs. Orbit Type</a:t>
            </a:r>
          </a:p>
        </p:txBody>
      </p:sp>
      <p:sp>
        <p:nvSpPr>
          <p:cNvPr id="14"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pic>
        <p:nvPicPr>
          <p:cNvPr id="2" name="Picture 1">
            <a:extLst>
              <a:ext uri="{FF2B5EF4-FFF2-40B4-BE49-F238E27FC236}">
                <a16:creationId xmlns:a16="http://schemas.microsoft.com/office/drawing/2014/main" id="{9D2BA110-B461-8AC6-ABC5-083DED68C31C}"/>
              </a:ext>
            </a:extLst>
          </p:cNvPr>
          <p:cNvPicPr>
            <a:picLocks noChangeAspect="1"/>
          </p:cNvPicPr>
          <p:nvPr/>
        </p:nvPicPr>
        <p:blipFill>
          <a:blip r:embed="rId2"/>
          <a:stretch>
            <a:fillRect/>
          </a:stretch>
        </p:blipFill>
        <p:spPr>
          <a:xfrm>
            <a:off x="0" y="2416709"/>
            <a:ext cx="12192000" cy="283738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638881" y="417576"/>
            <a:ext cx="10909640" cy="1249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600" kern="1200">
                <a:solidFill>
                  <a:schemeClr val="tx1"/>
                </a:solidFill>
                <a:latin typeface="Garamond"/>
                <a:ea typeface="+mj-ea"/>
                <a:cs typeface="+mj-cs"/>
              </a:rPr>
              <a:t>Launch Success Yearly Trend</a:t>
            </a:r>
          </a:p>
        </p:txBody>
      </p:sp>
      <p:sp>
        <p:nvSpPr>
          <p:cNvPr id="14"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2" name="Picture 1" descr="A graph with a line going up&#10;&#10;Description automatically generated">
            <a:extLst>
              <a:ext uri="{FF2B5EF4-FFF2-40B4-BE49-F238E27FC236}">
                <a16:creationId xmlns:a16="http://schemas.microsoft.com/office/drawing/2014/main" id="{D0FC776B-2A6E-D3D3-B9D6-77A7F73F5C55}"/>
              </a:ext>
            </a:extLst>
          </p:cNvPr>
          <p:cNvPicPr>
            <a:picLocks noChangeAspect="1"/>
          </p:cNvPicPr>
          <p:nvPr/>
        </p:nvPicPr>
        <p:blipFill>
          <a:blip r:embed="rId2"/>
          <a:stretch>
            <a:fillRect/>
          </a:stretch>
        </p:blipFill>
        <p:spPr>
          <a:xfrm>
            <a:off x="0" y="2384152"/>
            <a:ext cx="12192000" cy="368989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638881" y="417576"/>
            <a:ext cx="10909640" cy="1249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600" kern="1200">
                <a:solidFill>
                  <a:schemeClr val="tx1"/>
                </a:solidFill>
                <a:latin typeface="Garamond"/>
                <a:ea typeface="+mj-ea"/>
                <a:cs typeface="+mj-cs"/>
              </a:rPr>
              <a:t>All Launch Site Names</a:t>
            </a:r>
          </a:p>
        </p:txBody>
      </p:sp>
      <p:sp>
        <p:nvSpPr>
          <p:cNvPr id="13"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pic>
        <p:nvPicPr>
          <p:cNvPr id="2" name="Picture 1" descr="A screenshot of a computer&#10;&#10;Description automatically generated">
            <a:extLst>
              <a:ext uri="{FF2B5EF4-FFF2-40B4-BE49-F238E27FC236}">
                <a16:creationId xmlns:a16="http://schemas.microsoft.com/office/drawing/2014/main" id="{CEA50310-E0F1-681E-D8F3-4CCD2E727D15}"/>
              </a:ext>
            </a:extLst>
          </p:cNvPr>
          <p:cNvPicPr>
            <a:picLocks noChangeAspect="1"/>
          </p:cNvPicPr>
          <p:nvPr/>
        </p:nvPicPr>
        <p:blipFill>
          <a:blip r:embed="rId2"/>
          <a:stretch>
            <a:fillRect/>
          </a:stretch>
        </p:blipFill>
        <p:spPr>
          <a:xfrm>
            <a:off x="-1587" y="2076450"/>
            <a:ext cx="4613275" cy="4330700"/>
          </a:xfrm>
          <a:prstGeom prst="rect">
            <a:avLst/>
          </a:prstGeom>
        </p:spPr>
      </p:pic>
      <p:sp>
        <p:nvSpPr>
          <p:cNvPr id="6" name="TextBox 5">
            <a:extLst>
              <a:ext uri="{FF2B5EF4-FFF2-40B4-BE49-F238E27FC236}">
                <a16:creationId xmlns:a16="http://schemas.microsoft.com/office/drawing/2014/main" id="{2003B111-7D19-DD0D-D7AF-C6B0D4FD6340}"/>
              </a:ext>
            </a:extLst>
          </p:cNvPr>
          <p:cNvSpPr txBox="1"/>
          <p:nvPr/>
        </p:nvSpPr>
        <p:spPr>
          <a:xfrm>
            <a:off x="4800600" y="2228850"/>
            <a:ext cx="6330950"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Garamond"/>
                <a:ea typeface="+mn-lt"/>
                <a:cs typeface="+mn-lt"/>
              </a:rPr>
              <a:t>Query unique launch site names from database.</a:t>
            </a:r>
          </a:p>
          <a:p>
            <a:endParaRPr lang="en-US" sz="2400" dirty="0">
              <a:latin typeface="Garamond"/>
              <a:ea typeface="+mn-lt"/>
              <a:cs typeface="+mn-lt"/>
            </a:endParaRPr>
          </a:p>
          <a:p>
            <a:r>
              <a:rPr lang="en-US" sz="2400" dirty="0">
                <a:latin typeface="Garamond"/>
                <a:ea typeface="+mn-lt"/>
                <a:cs typeface="+mn-lt"/>
              </a:rPr>
              <a:t>CCAFS SLC-40 and CCAFSSLC-40 likely all represent the same launch site with data entry errors.</a:t>
            </a:r>
            <a:endParaRPr lang="en-US"/>
          </a:p>
          <a:p>
            <a:endParaRPr lang="en-US" sz="2400" dirty="0">
              <a:latin typeface="Garamond"/>
              <a:ea typeface="+mn-lt"/>
              <a:cs typeface="+mn-lt"/>
            </a:endParaRPr>
          </a:p>
          <a:p>
            <a:r>
              <a:rPr lang="en-US" sz="2400" dirty="0">
                <a:latin typeface="Garamond"/>
                <a:ea typeface="+mn-lt"/>
                <a:cs typeface="+mn-lt"/>
              </a:rPr>
              <a:t>CCAFS LC-40 was the previous name.</a:t>
            </a:r>
            <a:endParaRPr lang="en-US" dirty="0"/>
          </a:p>
          <a:p>
            <a:endParaRPr lang="en-US" sz="2400" dirty="0">
              <a:latin typeface="Garamond"/>
              <a:ea typeface="+mn-lt"/>
              <a:cs typeface="+mn-lt"/>
            </a:endParaRPr>
          </a:p>
          <a:p>
            <a:r>
              <a:rPr lang="en-US" sz="2400" dirty="0">
                <a:latin typeface="Garamond"/>
                <a:ea typeface="+mn-lt"/>
                <a:cs typeface="+mn-lt"/>
              </a:rPr>
              <a:t>Likely only 3 unique </a:t>
            </a:r>
            <a:r>
              <a:rPr lang="en-US" sz="2400" dirty="0" err="1">
                <a:latin typeface="Garamond"/>
                <a:ea typeface="+mn-lt"/>
                <a:cs typeface="+mn-lt"/>
              </a:rPr>
              <a:t>launch_site</a:t>
            </a:r>
            <a:r>
              <a:rPr lang="en-US" sz="2400" dirty="0">
                <a:latin typeface="Garamond"/>
                <a:ea typeface="+mn-lt"/>
                <a:cs typeface="+mn-lt"/>
              </a:rPr>
              <a:t> values:</a:t>
            </a:r>
            <a:endParaRPr lang="en-US"/>
          </a:p>
          <a:p>
            <a:r>
              <a:rPr lang="en-US" sz="2400" dirty="0">
                <a:latin typeface="Garamond"/>
                <a:ea typeface="+mn-lt"/>
                <a:cs typeface="+mn-lt"/>
              </a:rPr>
              <a:t>CCAFS SLC-40, KSC LC-39A,VAFB SLC-4E </a:t>
            </a:r>
            <a:endParaRPr lang="en-US" sz="2400" dirty="0">
              <a:latin typeface="Garamond"/>
              <a:cs typeface="Calibri"/>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638881" y="417576"/>
            <a:ext cx="10909640" cy="1249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5600" kern="1200">
                <a:solidFill>
                  <a:schemeClr val="tx1"/>
                </a:solidFill>
                <a:latin typeface="Garamond"/>
                <a:ea typeface="+mj-ea"/>
                <a:cs typeface="+mj-cs"/>
              </a:rPr>
              <a:t>Launch Site Names Begin with 'CCA'</a:t>
            </a:r>
          </a:p>
        </p:txBody>
      </p:sp>
      <p:sp>
        <p:nvSpPr>
          <p:cNvPr id="13"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pic>
        <p:nvPicPr>
          <p:cNvPr id="2" name="Picture 1" descr="A screenshot of a computer&#10;&#10;Description automatically generated">
            <a:extLst>
              <a:ext uri="{FF2B5EF4-FFF2-40B4-BE49-F238E27FC236}">
                <a16:creationId xmlns:a16="http://schemas.microsoft.com/office/drawing/2014/main" id="{47CBCFCF-CE0E-BE91-EDD3-5B2C718479D0}"/>
              </a:ext>
            </a:extLst>
          </p:cNvPr>
          <p:cNvPicPr>
            <a:picLocks noChangeAspect="1"/>
          </p:cNvPicPr>
          <p:nvPr/>
        </p:nvPicPr>
        <p:blipFill>
          <a:blip r:embed="rId2"/>
          <a:stretch>
            <a:fillRect/>
          </a:stretch>
        </p:blipFill>
        <p:spPr>
          <a:xfrm>
            <a:off x="635000" y="2057400"/>
            <a:ext cx="10744200" cy="449580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638881" y="417576"/>
            <a:ext cx="10909640" cy="1249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600" kern="1200">
                <a:solidFill>
                  <a:schemeClr val="tx1"/>
                </a:solidFill>
                <a:latin typeface="Garamond"/>
                <a:ea typeface="+mj-ea"/>
                <a:cs typeface="+mj-cs"/>
              </a:rPr>
              <a:t>Total Payload Mass</a:t>
            </a:r>
          </a:p>
        </p:txBody>
      </p:sp>
      <p:sp>
        <p:nvSpPr>
          <p:cNvPr id="13"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26</a:t>
            </a:fld>
            <a:endParaRPr lang="en-US" sz="1200">
              <a:solidFill>
                <a:schemeClr val="tx1">
                  <a:tint val="75000"/>
                </a:schemeClr>
              </a:solidFill>
              <a:latin typeface="+mn-lt"/>
            </a:endParaRPr>
          </a:p>
        </p:txBody>
      </p:sp>
      <p:pic>
        <p:nvPicPr>
          <p:cNvPr id="2" name="Picture 1" descr="A screenshot of a computer&#10;&#10;Description automatically generated">
            <a:extLst>
              <a:ext uri="{FF2B5EF4-FFF2-40B4-BE49-F238E27FC236}">
                <a16:creationId xmlns:a16="http://schemas.microsoft.com/office/drawing/2014/main" id="{4657AD47-D9A8-FD3D-5DC2-5806212DCC87}"/>
              </a:ext>
            </a:extLst>
          </p:cNvPr>
          <p:cNvPicPr>
            <a:picLocks noChangeAspect="1"/>
          </p:cNvPicPr>
          <p:nvPr/>
        </p:nvPicPr>
        <p:blipFill>
          <a:blip r:embed="rId2"/>
          <a:stretch>
            <a:fillRect/>
          </a:stretch>
        </p:blipFill>
        <p:spPr>
          <a:xfrm>
            <a:off x="2393950" y="1754188"/>
            <a:ext cx="7581900" cy="431482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638881" y="417576"/>
            <a:ext cx="10909640" cy="1249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100" kern="1200">
                <a:solidFill>
                  <a:schemeClr val="tx1"/>
                </a:solidFill>
                <a:latin typeface="Garamond"/>
                <a:ea typeface="+mj-ea"/>
                <a:cs typeface="+mj-cs"/>
              </a:rPr>
              <a:t>Average Payload Mass by F9 v1.1</a:t>
            </a:r>
          </a:p>
        </p:txBody>
      </p:sp>
      <p:sp>
        <p:nvSpPr>
          <p:cNvPr id="13"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pic>
        <p:nvPicPr>
          <p:cNvPr id="2" name="Picture 1" descr="A screenshot of a computer error&#10;&#10;Description automatically generated">
            <a:extLst>
              <a:ext uri="{FF2B5EF4-FFF2-40B4-BE49-F238E27FC236}">
                <a16:creationId xmlns:a16="http://schemas.microsoft.com/office/drawing/2014/main" id="{FB461B9C-9338-8CD4-3ACF-9AF4B4BD852B}"/>
              </a:ext>
            </a:extLst>
          </p:cNvPr>
          <p:cNvPicPr>
            <a:picLocks noChangeAspect="1"/>
          </p:cNvPicPr>
          <p:nvPr/>
        </p:nvPicPr>
        <p:blipFill>
          <a:blip r:embed="rId2"/>
          <a:stretch>
            <a:fillRect/>
          </a:stretch>
        </p:blipFill>
        <p:spPr>
          <a:xfrm>
            <a:off x="1585913" y="2078038"/>
            <a:ext cx="8639175" cy="420052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38881" y="417576"/>
            <a:ext cx="10909640" cy="1249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5600" kern="1200">
                <a:solidFill>
                  <a:schemeClr val="tx1"/>
                </a:solidFill>
                <a:latin typeface="Garamond"/>
                <a:ea typeface="+mj-ea"/>
                <a:cs typeface="+mj-cs"/>
              </a:rPr>
              <a:t>First Successful Ground Landing Date</a:t>
            </a:r>
          </a:p>
        </p:txBody>
      </p:sp>
      <p:sp>
        <p:nvSpPr>
          <p:cNvPr id="13"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pic>
        <p:nvPicPr>
          <p:cNvPr id="2" name="Picture 1" descr="A screenshot of a computer code&#10;&#10;Description automatically generated">
            <a:extLst>
              <a:ext uri="{FF2B5EF4-FFF2-40B4-BE49-F238E27FC236}">
                <a16:creationId xmlns:a16="http://schemas.microsoft.com/office/drawing/2014/main" id="{D841447C-7822-86BD-287A-BBAD053C0702}"/>
              </a:ext>
            </a:extLst>
          </p:cNvPr>
          <p:cNvPicPr>
            <a:picLocks noChangeAspect="1"/>
          </p:cNvPicPr>
          <p:nvPr/>
        </p:nvPicPr>
        <p:blipFill>
          <a:blip r:embed="rId2"/>
          <a:stretch>
            <a:fillRect/>
          </a:stretch>
        </p:blipFill>
        <p:spPr>
          <a:xfrm>
            <a:off x="2317750" y="2073275"/>
            <a:ext cx="7658100" cy="398145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638881" y="417576"/>
            <a:ext cx="10909640" cy="1249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100" kern="1200">
                <a:solidFill>
                  <a:schemeClr val="tx1"/>
                </a:solidFill>
                <a:latin typeface="Garamond"/>
                <a:ea typeface="+mj-ea"/>
                <a:cs typeface="+mj-cs"/>
              </a:rPr>
              <a:t>Successful Drone Ship Landing with Payload between 4000 and 6000</a:t>
            </a:r>
          </a:p>
        </p:txBody>
      </p:sp>
      <p:sp>
        <p:nvSpPr>
          <p:cNvPr id="17"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pic>
        <p:nvPicPr>
          <p:cNvPr id="2" name="Picture 1" descr="A screenshot of a computer&#10;&#10;Description automatically generated">
            <a:extLst>
              <a:ext uri="{FF2B5EF4-FFF2-40B4-BE49-F238E27FC236}">
                <a16:creationId xmlns:a16="http://schemas.microsoft.com/office/drawing/2014/main" id="{5085CF18-BF33-01EE-C2C6-0E506BE47985}"/>
              </a:ext>
            </a:extLst>
          </p:cNvPr>
          <p:cNvPicPr>
            <a:picLocks noChangeAspect="1"/>
          </p:cNvPicPr>
          <p:nvPr/>
        </p:nvPicPr>
        <p:blipFill>
          <a:blip r:embed="rId2"/>
          <a:stretch>
            <a:fillRect/>
          </a:stretch>
        </p:blipFill>
        <p:spPr>
          <a:xfrm>
            <a:off x="1719263" y="1758950"/>
            <a:ext cx="8753475" cy="438150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191F7D-5A8B-5E3E-753C-1197AAE59DC2}"/>
              </a:ext>
            </a:extLst>
          </p:cNvPr>
          <p:cNvSpPr>
            <a:spLocks noGrp="1"/>
          </p:cNvSpPr>
          <p:nvPr>
            <p:ph type="title" idx="4294967295"/>
          </p:nvPr>
        </p:nvSpPr>
        <p:spPr>
          <a:xfrm>
            <a:off x="536743" y="899572"/>
            <a:ext cx="3904672" cy="4461163"/>
          </a:xfrm>
          <a:prstGeom prst="rect">
            <a:avLst/>
          </a:prstGeom>
        </p:spPr>
        <p:txBody>
          <a:bodyPr vert="horz" lIns="91440" tIns="45720" rIns="91440" bIns="45720" rtlCol="0" anchor="ctr">
            <a:normAutofit/>
          </a:bodyPr>
          <a:lstStyle/>
          <a:p>
            <a:r>
              <a:rPr lang="en-US" sz="5400" b="1">
                <a:solidFill>
                  <a:srgbClr val="FFFFFF"/>
                </a:solidFill>
                <a:latin typeface="Garamond"/>
              </a:rPr>
              <a:t>Executive Summary</a:t>
            </a:r>
            <a:endParaRPr lang="en-US" sz="5400" b="1" kern="1200" dirty="0" err="1">
              <a:solidFill>
                <a:srgbClr val="FFFFFF"/>
              </a:solidFill>
              <a:latin typeface="Garamond"/>
              <a:cs typeface="Calibri Light"/>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7DC1F8E-DB15-6E3B-C158-A6BC2A95E023}"/>
              </a:ext>
            </a:extLst>
          </p:cNvPr>
          <p:cNvSpPr>
            <a:spLocks noGrp="1"/>
          </p:cNvSpPr>
          <p:nvPr>
            <p:ph sz="half" idx="4294967295"/>
          </p:nvPr>
        </p:nvSpPr>
        <p:spPr>
          <a:xfrm>
            <a:off x="4447308" y="591344"/>
            <a:ext cx="6906491" cy="5585619"/>
          </a:xfrm>
          <a:prstGeom prst="rect">
            <a:avLst/>
          </a:prstGeom>
        </p:spPr>
        <p:txBody>
          <a:bodyPr vert="horz" lIns="91440" tIns="45720" rIns="91440" bIns="45720" rtlCol="0" anchor="ctr">
            <a:normAutofit/>
          </a:bodyPr>
          <a:lstStyle/>
          <a:p>
            <a:r>
              <a:rPr lang="en-US" sz="2400" dirty="0">
                <a:latin typeface="Garamond"/>
              </a:rPr>
              <a:t>Collected data from public SpaceX API and SpaceX Wikipedia page. Created labels column ‘class’ which classifies successful landings. Explored data using SQL, visualization, folium maps, and dashboards. Gathered relevant columns to be used as features. Changed all categorical variables to binary using one hot encoding. Standardized data and used </a:t>
            </a:r>
            <a:r>
              <a:rPr lang="en-US" sz="2400" dirty="0" err="1">
                <a:latin typeface="Garamond"/>
              </a:rPr>
              <a:t>GridSearchCV</a:t>
            </a:r>
            <a:r>
              <a:rPr lang="en-US" sz="2400" dirty="0">
                <a:latin typeface="Garamond"/>
              </a:rPr>
              <a:t> to find best parameters for machine learning models. Visualize accuracy score of all models. • Four machine learning models were produced: Logistic Regression, Support Vector Machine, Decision Tree Classifier, and K Nearest Neighbors. All produced similar results with accuracy rate of about 83.33%. All models over predicted successful landings. More data is needed for better model determination and accuracy</a:t>
            </a:r>
          </a:p>
        </p:txBody>
      </p:sp>
    </p:spTree>
    <p:extLst>
      <p:ext uri="{BB962C8B-B14F-4D97-AF65-F5344CB8AC3E}">
        <p14:creationId xmlns:p14="http://schemas.microsoft.com/office/powerpoint/2010/main" val="33131787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638881" y="417576"/>
            <a:ext cx="10909640" cy="1249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100" kern="1200">
                <a:solidFill>
                  <a:schemeClr val="tx1"/>
                </a:solidFill>
                <a:latin typeface="Garamond"/>
                <a:ea typeface="+mj-ea"/>
                <a:cs typeface="+mj-cs"/>
              </a:rPr>
              <a:t>Total Number of Successful and Failure Mission Outcomes</a:t>
            </a:r>
          </a:p>
        </p:txBody>
      </p:sp>
      <p:sp>
        <p:nvSpPr>
          <p:cNvPr id="13"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pic>
        <p:nvPicPr>
          <p:cNvPr id="2" name="Picture 1" descr="A screenshot of a computer&#10;&#10;Description automatically generated">
            <a:extLst>
              <a:ext uri="{FF2B5EF4-FFF2-40B4-BE49-F238E27FC236}">
                <a16:creationId xmlns:a16="http://schemas.microsoft.com/office/drawing/2014/main" id="{38777915-52DB-52A5-64EC-73B6A1C94D3E}"/>
              </a:ext>
            </a:extLst>
          </p:cNvPr>
          <p:cNvPicPr>
            <a:picLocks noChangeAspect="1"/>
          </p:cNvPicPr>
          <p:nvPr/>
        </p:nvPicPr>
        <p:blipFill>
          <a:blip r:embed="rId2"/>
          <a:stretch>
            <a:fillRect/>
          </a:stretch>
        </p:blipFill>
        <p:spPr>
          <a:xfrm>
            <a:off x="2052638" y="2165350"/>
            <a:ext cx="7400925" cy="438150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Garamond"/>
                <a:ea typeface="+mj-ea"/>
                <a:cs typeface="+mj-cs"/>
              </a:rPr>
              <a:t>Boosters Carried Maximum Payload</a:t>
            </a:r>
          </a:p>
        </p:txBody>
      </p:sp>
      <p:sp>
        <p:nvSpPr>
          <p:cNvPr id="1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pic>
        <p:nvPicPr>
          <p:cNvPr id="2" name="Picture 1" descr="A screenshot of a computer&#10;&#10;Description automatically generated">
            <a:extLst>
              <a:ext uri="{FF2B5EF4-FFF2-40B4-BE49-F238E27FC236}">
                <a16:creationId xmlns:a16="http://schemas.microsoft.com/office/drawing/2014/main" id="{2C048F6C-C296-0F28-F4AB-5221AC509E29}"/>
              </a:ext>
            </a:extLst>
          </p:cNvPr>
          <p:cNvPicPr>
            <a:picLocks noChangeAspect="1"/>
          </p:cNvPicPr>
          <p:nvPr/>
        </p:nvPicPr>
        <p:blipFill rotWithShape="1">
          <a:blip r:embed="rId2"/>
          <a:srcRect l="4399" t="-1499" r="1354" b="2784"/>
          <a:stretch/>
        </p:blipFill>
        <p:spPr>
          <a:xfrm>
            <a:off x="2322513" y="1842088"/>
            <a:ext cx="7064877" cy="513723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638881" y="417576"/>
            <a:ext cx="10909640" cy="1249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600" kern="1200">
                <a:solidFill>
                  <a:schemeClr val="tx1"/>
                </a:solidFill>
                <a:latin typeface="Garamond"/>
                <a:ea typeface="+mj-ea"/>
                <a:cs typeface="+mj-cs"/>
              </a:rPr>
              <a:t>2015 Launch Records</a:t>
            </a:r>
          </a:p>
        </p:txBody>
      </p:sp>
      <p:sp>
        <p:nvSpPr>
          <p:cNvPr id="13"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32</a:t>
            </a:fld>
            <a:endParaRPr lang="en-US" sz="1200">
              <a:solidFill>
                <a:schemeClr val="tx1">
                  <a:tint val="75000"/>
                </a:schemeClr>
              </a:solidFill>
              <a:latin typeface="+mn-lt"/>
            </a:endParaRPr>
          </a:p>
        </p:txBody>
      </p:sp>
      <p:pic>
        <p:nvPicPr>
          <p:cNvPr id="2" name="Picture 1" descr="A screenshot of a computer&#10;&#10;Description automatically generated">
            <a:extLst>
              <a:ext uri="{FF2B5EF4-FFF2-40B4-BE49-F238E27FC236}">
                <a16:creationId xmlns:a16="http://schemas.microsoft.com/office/drawing/2014/main" id="{DD0D4BCE-AE96-958E-109C-1E7F14E836E6}"/>
              </a:ext>
            </a:extLst>
          </p:cNvPr>
          <p:cNvPicPr>
            <a:picLocks noChangeAspect="1"/>
          </p:cNvPicPr>
          <p:nvPr/>
        </p:nvPicPr>
        <p:blipFill>
          <a:blip r:embed="rId2"/>
          <a:stretch>
            <a:fillRect/>
          </a:stretch>
        </p:blipFill>
        <p:spPr>
          <a:xfrm>
            <a:off x="1609725" y="2282825"/>
            <a:ext cx="8972550" cy="348615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638881" y="457201"/>
            <a:ext cx="10909640" cy="183265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100" kern="1200">
                <a:solidFill>
                  <a:schemeClr val="tx1"/>
                </a:solidFill>
                <a:latin typeface="Garamond"/>
                <a:ea typeface="+mj-ea"/>
                <a:cs typeface="+mj-cs"/>
              </a:rPr>
              <a:t>Rank Landing Outcomes Between 2010-06-04 and 2017-03-20</a:t>
            </a:r>
          </a:p>
        </p:txBody>
      </p:sp>
      <p:sp>
        <p:nvSpPr>
          <p:cNvPr id="20"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pic>
        <p:nvPicPr>
          <p:cNvPr id="2" name="Picture 1" descr="A screenshot of a computer&#10;&#10;Description automatically generated">
            <a:extLst>
              <a:ext uri="{FF2B5EF4-FFF2-40B4-BE49-F238E27FC236}">
                <a16:creationId xmlns:a16="http://schemas.microsoft.com/office/drawing/2014/main" id="{BFC12DEF-6CB6-01DD-4CAD-626C97DA381D}"/>
              </a:ext>
            </a:extLst>
          </p:cNvPr>
          <p:cNvPicPr>
            <a:picLocks noChangeAspect="1"/>
          </p:cNvPicPr>
          <p:nvPr/>
        </p:nvPicPr>
        <p:blipFill>
          <a:blip r:embed="rId2"/>
          <a:stretch>
            <a:fillRect/>
          </a:stretch>
        </p:blipFill>
        <p:spPr>
          <a:xfrm>
            <a:off x="2124075" y="2697163"/>
            <a:ext cx="7943850" cy="34956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638881" y="417576"/>
            <a:ext cx="10909640" cy="1249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600" kern="1200">
                <a:solidFill>
                  <a:schemeClr val="tx1"/>
                </a:solidFill>
                <a:latin typeface="Garamond"/>
                <a:ea typeface="+mj-ea"/>
                <a:cs typeface="+mj-cs"/>
              </a:rPr>
              <a:t>Launch Site Locations</a:t>
            </a:r>
          </a:p>
        </p:txBody>
      </p:sp>
      <p:sp>
        <p:nvSpPr>
          <p:cNvPr id="1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map of the united states&#10;&#10;Description automatically generated">
            <a:extLst>
              <a:ext uri="{FF2B5EF4-FFF2-40B4-BE49-F238E27FC236}">
                <a16:creationId xmlns:a16="http://schemas.microsoft.com/office/drawing/2014/main" id="{653B85A2-B1B5-7128-4B1A-126B72AD5CCB}"/>
              </a:ext>
            </a:extLst>
          </p:cNvPr>
          <p:cNvPicPr>
            <a:picLocks noChangeAspect="1"/>
          </p:cNvPicPr>
          <p:nvPr/>
        </p:nvPicPr>
        <p:blipFill>
          <a:blip r:embed="rId2"/>
          <a:stretch>
            <a:fillRect/>
          </a:stretch>
        </p:blipFill>
        <p:spPr>
          <a:xfrm>
            <a:off x="1113429" y="1985772"/>
            <a:ext cx="9962093" cy="3586353"/>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35</a:t>
            </a:fld>
            <a:endParaRPr lang="en-US" sz="1200">
              <a:solidFill>
                <a:schemeClr val="tx1">
                  <a:tint val="75000"/>
                </a:schemeClr>
              </a:solidFill>
              <a:latin typeface="+mn-lt"/>
            </a:endParaRPr>
          </a:p>
        </p:txBody>
      </p:sp>
      <p:sp>
        <p:nvSpPr>
          <p:cNvPr id="7" name="TextBox 6">
            <a:extLst>
              <a:ext uri="{FF2B5EF4-FFF2-40B4-BE49-F238E27FC236}">
                <a16:creationId xmlns:a16="http://schemas.microsoft.com/office/drawing/2014/main" id="{612AA1A0-76CF-6632-72B8-61F9AA3B4DDF}"/>
              </a:ext>
            </a:extLst>
          </p:cNvPr>
          <p:cNvSpPr txBox="1"/>
          <p:nvPr/>
        </p:nvSpPr>
        <p:spPr>
          <a:xfrm>
            <a:off x="1511299" y="5600700"/>
            <a:ext cx="95504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Garamond"/>
                <a:ea typeface="+mn-lt"/>
                <a:cs typeface="+mn-lt"/>
              </a:rPr>
              <a:t>The left map shows all launch sites relative US map. The right map shows the two Florida launch sites since they are very close to each other. All launch sites are near the ocean.</a:t>
            </a:r>
            <a:endParaRPr lang="en-US" sz="2000">
              <a:latin typeface="Garamond"/>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638881" y="417576"/>
            <a:ext cx="10909640" cy="1249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600" kern="1200" dirty="0">
                <a:solidFill>
                  <a:schemeClr val="tx1"/>
                </a:solidFill>
                <a:latin typeface="Garamond"/>
                <a:ea typeface="+mj-ea"/>
                <a:cs typeface="+mj-cs"/>
              </a:rPr>
              <a:t>Color-Coded Launch Markers</a:t>
            </a:r>
          </a:p>
        </p:txBody>
      </p:sp>
      <p:sp>
        <p:nvSpPr>
          <p:cNvPr id="18"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map of a large area&#10;&#10;Description automatically generated">
            <a:extLst>
              <a:ext uri="{FF2B5EF4-FFF2-40B4-BE49-F238E27FC236}">
                <a16:creationId xmlns:a16="http://schemas.microsoft.com/office/drawing/2014/main" id="{61F395BC-C13C-FCBB-6100-216BE2AC8599}"/>
              </a:ext>
            </a:extLst>
          </p:cNvPr>
          <p:cNvPicPr>
            <a:picLocks noChangeAspect="1"/>
          </p:cNvPicPr>
          <p:nvPr/>
        </p:nvPicPr>
        <p:blipFill rotWithShape="1">
          <a:blip r:embed="rId2"/>
          <a:srcRect l="8560" t="-1630" r="17120"/>
          <a:stretch/>
        </p:blipFill>
        <p:spPr>
          <a:xfrm>
            <a:off x="2032224" y="1947672"/>
            <a:ext cx="8315003" cy="3586353"/>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36</a:t>
            </a:fld>
            <a:endParaRPr lang="en-US" sz="1200">
              <a:solidFill>
                <a:schemeClr val="tx1">
                  <a:tint val="75000"/>
                </a:schemeClr>
              </a:solidFill>
              <a:latin typeface="+mn-lt"/>
            </a:endParaRPr>
          </a:p>
        </p:txBody>
      </p:sp>
      <p:sp>
        <p:nvSpPr>
          <p:cNvPr id="6" name="TextBox 5">
            <a:extLst>
              <a:ext uri="{FF2B5EF4-FFF2-40B4-BE49-F238E27FC236}">
                <a16:creationId xmlns:a16="http://schemas.microsoft.com/office/drawing/2014/main" id="{AF01B0AD-08C9-1B0E-950F-1710E3D09685}"/>
              </a:ext>
            </a:extLst>
          </p:cNvPr>
          <p:cNvSpPr txBox="1"/>
          <p:nvPr/>
        </p:nvSpPr>
        <p:spPr>
          <a:xfrm>
            <a:off x="1377950" y="5715000"/>
            <a:ext cx="942975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Garamond"/>
                <a:ea typeface="+mn-lt"/>
                <a:cs typeface="+mn-lt"/>
              </a:rPr>
              <a:t>Clusters on Folium map can be clicked on to display each successful landing (green icon) and failed landing (red icon). In this example VAFB SLC-4E shows 4 successful landings and 6 failed landings. </a:t>
            </a:r>
            <a:endParaRPr lang="en-US" sz="2000">
              <a:latin typeface="Garamond"/>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50811073-89F5-46D6-83D8-BA7644649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3442855"/>
          </a:xfrm>
          <a:custGeom>
            <a:avLst/>
            <a:gdLst>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330471 w 12192000"/>
              <a:gd name="connsiteY43" fmla="*/ 3148294 h 3442855"/>
              <a:gd name="connsiteX44" fmla="*/ 2325930 w 12192000"/>
              <a:gd name="connsiteY44" fmla="*/ 3149646 h 3442855"/>
              <a:gd name="connsiteX45" fmla="*/ 2304043 w 12192000"/>
              <a:gd name="connsiteY45" fmla="*/ 3152858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842652 w 12192000"/>
              <a:gd name="connsiteY53" fmla="*/ 3186535 h 3442855"/>
              <a:gd name="connsiteX54" fmla="*/ 1763355 w 12192000"/>
              <a:gd name="connsiteY54" fmla="*/ 3224928 h 3442855"/>
              <a:gd name="connsiteX55" fmla="*/ 1654444 w 12192000"/>
              <a:gd name="connsiteY55" fmla="*/ 3229661 h 3442855"/>
              <a:gd name="connsiteX56" fmla="*/ 1629483 w 12192000"/>
              <a:gd name="connsiteY56" fmla="*/ 3232675 h 3442855"/>
              <a:gd name="connsiteX57" fmla="*/ 1573012 w 12192000"/>
              <a:gd name="connsiteY57" fmla="*/ 3250275 h 3442855"/>
              <a:gd name="connsiteX58" fmla="*/ 1525936 w 12192000"/>
              <a:gd name="connsiteY58" fmla="*/ 3243056 h 3442855"/>
              <a:gd name="connsiteX59" fmla="*/ 1515932 w 12192000"/>
              <a:gd name="connsiteY59" fmla="*/ 3243699 h 3442855"/>
              <a:gd name="connsiteX60" fmla="*/ 1418247 w 12192000"/>
              <a:gd name="connsiteY60" fmla="*/ 3236042 h 3442855"/>
              <a:gd name="connsiteX61" fmla="*/ 1311781 w 12192000"/>
              <a:gd name="connsiteY61" fmla="*/ 3207733 h 3442855"/>
              <a:gd name="connsiteX62" fmla="*/ 1287526 w 12192000"/>
              <a:gd name="connsiteY62" fmla="*/ 3195564 h 3442855"/>
              <a:gd name="connsiteX63" fmla="*/ 1275912 w 12192000"/>
              <a:gd name="connsiteY63" fmla="*/ 3202348 h 3442855"/>
              <a:gd name="connsiteX64" fmla="*/ 1160923 w 12192000"/>
              <a:gd name="connsiteY64" fmla="*/ 3219676 h 3442855"/>
              <a:gd name="connsiteX65" fmla="*/ 909690 w 12192000"/>
              <a:gd name="connsiteY65" fmla="*/ 3216919 h 3442855"/>
              <a:gd name="connsiteX66" fmla="*/ 764020 w 12192000"/>
              <a:gd name="connsiteY66" fmla="*/ 3235844 h 3442855"/>
              <a:gd name="connsiteX67" fmla="*/ 701915 w 12192000"/>
              <a:gd name="connsiteY67" fmla="*/ 3250223 h 3442855"/>
              <a:gd name="connsiteX68" fmla="*/ 408701 w 12192000"/>
              <a:gd name="connsiteY68" fmla="*/ 3323460 h 3442855"/>
              <a:gd name="connsiteX69" fmla="*/ 369865 w 12192000"/>
              <a:gd name="connsiteY69" fmla="*/ 3339094 h 3442855"/>
              <a:gd name="connsiteX70" fmla="*/ 318911 w 12192000"/>
              <a:gd name="connsiteY70" fmla="*/ 3367912 h 3442855"/>
              <a:gd name="connsiteX71" fmla="*/ 119548 w 12192000"/>
              <a:gd name="connsiteY71" fmla="*/ 3404651 h 3442855"/>
              <a:gd name="connsiteX72" fmla="*/ 0 w 12192000"/>
              <a:gd name="connsiteY72" fmla="*/ 3414000 h 3442855"/>
              <a:gd name="connsiteX73" fmla="*/ 0 w 12192000"/>
              <a:gd name="connsiteY73" fmla="*/ 2 h 3442855"/>
              <a:gd name="connsiteX74" fmla="*/ 3459904 w 12192000"/>
              <a:gd name="connsiteY74" fmla="*/ 1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330471 w 12192000"/>
              <a:gd name="connsiteY43" fmla="*/ 3148294 h 3442855"/>
              <a:gd name="connsiteX44" fmla="*/ 2325930 w 12192000"/>
              <a:gd name="connsiteY44" fmla="*/ 3149646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842652 w 12192000"/>
              <a:gd name="connsiteY53" fmla="*/ 3186535 h 3442855"/>
              <a:gd name="connsiteX54" fmla="*/ 1763355 w 12192000"/>
              <a:gd name="connsiteY54" fmla="*/ 3224928 h 3442855"/>
              <a:gd name="connsiteX55" fmla="*/ 1654444 w 12192000"/>
              <a:gd name="connsiteY55" fmla="*/ 3229661 h 3442855"/>
              <a:gd name="connsiteX56" fmla="*/ 1629483 w 12192000"/>
              <a:gd name="connsiteY56" fmla="*/ 3232675 h 3442855"/>
              <a:gd name="connsiteX57" fmla="*/ 1573012 w 12192000"/>
              <a:gd name="connsiteY57" fmla="*/ 3250275 h 3442855"/>
              <a:gd name="connsiteX58" fmla="*/ 1525936 w 12192000"/>
              <a:gd name="connsiteY58" fmla="*/ 3243056 h 3442855"/>
              <a:gd name="connsiteX59" fmla="*/ 1515932 w 12192000"/>
              <a:gd name="connsiteY59" fmla="*/ 3243699 h 3442855"/>
              <a:gd name="connsiteX60" fmla="*/ 1418247 w 12192000"/>
              <a:gd name="connsiteY60" fmla="*/ 3236042 h 3442855"/>
              <a:gd name="connsiteX61" fmla="*/ 1311781 w 12192000"/>
              <a:gd name="connsiteY61" fmla="*/ 3207733 h 3442855"/>
              <a:gd name="connsiteX62" fmla="*/ 1287526 w 12192000"/>
              <a:gd name="connsiteY62" fmla="*/ 3195564 h 3442855"/>
              <a:gd name="connsiteX63" fmla="*/ 1275912 w 12192000"/>
              <a:gd name="connsiteY63" fmla="*/ 3202348 h 3442855"/>
              <a:gd name="connsiteX64" fmla="*/ 1160923 w 12192000"/>
              <a:gd name="connsiteY64" fmla="*/ 3219676 h 3442855"/>
              <a:gd name="connsiteX65" fmla="*/ 909690 w 12192000"/>
              <a:gd name="connsiteY65" fmla="*/ 3216919 h 3442855"/>
              <a:gd name="connsiteX66" fmla="*/ 764020 w 12192000"/>
              <a:gd name="connsiteY66" fmla="*/ 3235844 h 3442855"/>
              <a:gd name="connsiteX67" fmla="*/ 701915 w 12192000"/>
              <a:gd name="connsiteY67" fmla="*/ 3250223 h 3442855"/>
              <a:gd name="connsiteX68" fmla="*/ 408701 w 12192000"/>
              <a:gd name="connsiteY68" fmla="*/ 3323460 h 3442855"/>
              <a:gd name="connsiteX69" fmla="*/ 369865 w 12192000"/>
              <a:gd name="connsiteY69" fmla="*/ 3339094 h 3442855"/>
              <a:gd name="connsiteX70" fmla="*/ 318911 w 12192000"/>
              <a:gd name="connsiteY70" fmla="*/ 3367912 h 3442855"/>
              <a:gd name="connsiteX71" fmla="*/ 119548 w 12192000"/>
              <a:gd name="connsiteY71" fmla="*/ 3404651 h 3442855"/>
              <a:gd name="connsiteX72" fmla="*/ 0 w 12192000"/>
              <a:gd name="connsiteY72" fmla="*/ 3414000 h 3442855"/>
              <a:gd name="connsiteX73" fmla="*/ 0 w 12192000"/>
              <a:gd name="connsiteY73" fmla="*/ 2 h 3442855"/>
              <a:gd name="connsiteX74" fmla="*/ 3459904 w 12192000"/>
              <a:gd name="connsiteY74" fmla="*/ 1 h 3442855"/>
              <a:gd name="connsiteX75" fmla="*/ 3459907 w 12192000"/>
              <a:gd name="connsiteY75"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330471 w 12192000"/>
              <a:gd name="connsiteY43" fmla="*/ 3148294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842652 w 12192000"/>
              <a:gd name="connsiteY53" fmla="*/ 3186535 h 3442855"/>
              <a:gd name="connsiteX54" fmla="*/ 1763355 w 12192000"/>
              <a:gd name="connsiteY54" fmla="*/ 3224928 h 3442855"/>
              <a:gd name="connsiteX55" fmla="*/ 1654444 w 12192000"/>
              <a:gd name="connsiteY55" fmla="*/ 3229661 h 3442855"/>
              <a:gd name="connsiteX56" fmla="*/ 1629483 w 12192000"/>
              <a:gd name="connsiteY56" fmla="*/ 3232675 h 3442855"/>
              <a:gd name="connsiteX57" fmla="*/ 1573012 w 12192000"/>
              <a:gd name="connsiteY57" fmla="*/ 3250275 h 3442855"/>
              <a:gd name="connsiteX58" fmla="*/ 1525936 w 12192000"/>
              <a:gd name="connsiteY58" fmla="*/ 3243056 h 3442855"/>
              <a:gd name="connsiteX59" fmla="*/ 1515932 w 12192000"/>
              <a:gd name="connsiteY59" fmla="*/ 3243699 h 3442855"/>
              <a:gd name="connsiteX60" fmla="*/ 1418247 w 12192000"/>
              <a:gd name="connsiteY60" fmla="*/ 3236042 h 3442855"/>
              <a:gd name="connsiteX61" fmla="*/ 1311781 w 12192000"/>
              <a:gd name="connsiteY61" fmla="*/ 3207733 h 3442855"/>
              <a:gd name="connsiteX62" fmla="*/ 1287526 w 12192000"/>
              <a:gd name="connsiteY62" fmla="*/ 3195564 h 3442855"/>
              <a:gd name="connsiteX63" fmla="*/ 1275912 w 12192000"/>
              <a:gd name="connsiteY63" fmla="*/ 3202348 h 3442855"/>
              <a:gd name="connsiteX64" fmla="*/ 1160923 w 12192000"/>
              <a:gd name="connsiteY64" fmla="*/ 3219676 h 3442855"/>
              <a:gd name="connsiteX65" fmla="*/ 909690 w 12192000"/>
              <a:gd name="connsiteY65" fmla="*/ 3216919 h 3442855"/>
              <a:gd name="connsiteX66" fmla="*/ 764020 w 12192000"/>
              <a:gd name="connsiteY66" fmla="*/ 3235844 h 3442855"/>
              <a:gd name="connsiteX67" fmla="*/ 701915 w 12192000"/>
              <a:gd name="connsiteY67" fmla="*/ 3250223 h 3442855"/>
              <a:gd name="connsiteX68" fmla="*/ 408701 w 12192000"/>
              <a:gd name="connsiteY68" fmla="*/ 3323460 h 3442855"/>
              <a:gd name="connsiteX69" fmla="*/ 369865 w 12192000"/>
              <a:gd name="connsiteY69" fmla="*/ 3339094 h 3442855"/>
              <a:gd name="connsiteX70" fmla="*/ 318911 w 12192000"/>
              <a:gd name="connsiteY70" fmla="*/ 3367912 h 3442855"/>
              <a:gd name="connsiteX71" fmla="*/ 119548 w 12192000"/>
              <a:gd name="connsiteY71" fmla="*/ 3404651 h 3442855"/>
              <a:gd name="connsiteX72" fmla="*/ 0 w 12192000"/>
              <a:gd name="connsiteY72" fmla="*/ 3414000 h 3442855"/>
              <a:gd name="connsiteX73" fmla="*/ 0 w 12192000"/>
              <a:gd name="connsiteY73" fmla="*/ 2 h 3442855"/>
              <a:gd name="connsiteX74" fmla="*/ 3459904 w 12192000"/>
              <a:gd name="connsiteY74" fmla="*/ 1 h 3442855"/>
              <a:gd name="connsiteX75" fmla="*/ 3459907 w 12192000"/>
              <a:gd name="connsiteY75"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842652 w 12192000"/>
              <a:gd name="connsiteY53" fmla="*/ 3186535 h 3442855"/>
              <a:gd name="connsiteX54" fmla="*/ 1763355 w 12192000"/>
              <a:gd name="connsiteY54" fmla="*/ 3224928 h 3442855"/>
              <a:gd name="connsiteX55" fmla="*/ 1654444 w 12192000"/>
              <a:gd name="connsiteY55" fmla="*/ 3229661 h 3442855"/>
              <a:gd name="connsiteX56" fmla="*/ 1629483 w 12192000"/>
              <a:gd name="connsiteY56" fmla="*/ 3232675 h 3442855"/>
              <a:gd name="connsiteX57" fmla="*/ 1573012 w 12192000"/>
              <a:gd name="connsiteY57" fmla="*/ 3250275 h 3442855"/>
              <a:gd name="connsiteX58" fmla="*/ 1525936 w 12192000"/>
              <a:gd name="connsiteY58" fmla="*/ 3243056 h 3442855"/>
              <a:gd name="connsiteX59" fmla="*/ 1515932 w 12192000"/>
              <a:gd name="connsiteY59" fmla="*/ 3243699 h 3442855"/>
              <a:gd name="connsiteX60" fmla="*/ 1418247 w 12192000"/>
              <a:gd name="connsiteY60" fmla="*/ 3236042 h 3442855"/>
              <a:gd name="connsiteX61" fmla="*/ 1311781 w 12192000"/>
              <a:gd name="connsiteY61" fmla="*/ 3207733 h 3442855"/>
              <a:gd name="connsiteX62" fmla="*/ 1287526 w 12192000"/>
              <a:gd name="connsiteY62" fmla="*/ 3195564 h 3442855"/>
              <a:gd name="connsiteX63" fmla="*/ 1275912 w 12192000"/>
              <a:gd name="connsiteY63" fmla="*/ 3202348 h 3442855"/>
              <a:gd name="connsiteX64" fmla="*/ 1160923 w 12192000"/>
              <a:gd name="connsiteY64" fmla="*/ 3219676 h 3442855"/>
              <a:gd name="connsiteX65" fmla="*/ 909690 w 12192000"/>
              <a:gd name="connsiteY65" fmla="*/ 3216919 h 3442855"/>
              <a:gd name="connsiteX66" fmla="*/ 764020 w 12192000"/>
              <a:gd name="connsiteY66" fmla="*/ 3235844 h 3442855"/>
              <a:gd name="connsiteX67" fmla="*/ 701915 w 12192000"/>
              <a:gd name="connsiteY67" fmla="*/ 3250223 h 3442855"/>
              <a:gd name="connsiteX68" fmla="*/ 408701 w 12192000"/>
              <a:gd name="connsiteY68" fmla="*/ 3323460 h 3442855"/>
              <a:gd name="connsiteX69" fmla="*/ 369865 w 12192000"/>
              <a:gd name="connsiteY69" fmla="*/ 3339094 h 3442855"/>
              <a:gd name="connsiteX70" fmla="*/ 318911 w 12192000"/>
              <a:gd name="connsiteY70" fmla="*/ 3367912 h 3442855"/>
              <a:gd name="connsiteX71" fmla="*/ 119548 w 12192000"/>
              <a:gd name="connsiteY71" fmla="*/ 3404651 h 3442855"/>
              <a:gd name="connsiteX72" fmla="*/ 0 w 12192000"/>
              <a:gd name="connsiteY72" fmla="*/ 3414000 h 3442855"/>
              <a:gd name="connsiteX73" fmla="*/ 0 w 12192000"/>
              <a:gd name="connsiteY73" fmla="*/ 2 h 3442855"/>
              <a:gd name="connsiteX74" fmla="*/ 3459904 w 12192000"/>
              <a:gd name="connsiteY74" fmla="*/ 1 h 3442855"/>
              <a:gd name="connsiteX75" fmla="*/ 3459907 w 12192000"/>
              <a:gd name="connsiteY75"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842652 w 12192000"/>
              <a:gd name="connsiteY53" fmla="*/ 3186535 h 3442855"/>
              <a:gd name="connsiteX54" fmla="*/ 1763355 w 12192000"/>
              <a:gd name="connsiteY54" fmla="*/ 3224928 h 3442855"/>
              <a:gd name="connsiteX55" fmla="*/ 1654444 w 12192000"/>
              <a:gd name="connsiteY55" fmla="*/ 3229661 h 3442855"/>
              <a:gd name="connsiteX56" fmla="*/ 1629483 w 12192000"/>
              <a:gd name="connsiteY56" fmla="*/ 3232675 h 3442855"/>
              <a:gd name="connsiteX57" fmla="*/ 1573012 w 12192000"/>
              <a:gd name="connsiteY57" fmla="*/ 3250275 h 3442855"/>
              <a:gd name="connsiteX58" fmla="*/ 1525936 w 12192000"/>
              <a:gd name="connsiteY58" fmla="*/ 3243056 h 3442855"/>
              <a:gd name="connsiteX59" fmla="*/ 1515932 w 12192000"/>
              <a:gd name="connsiteY59" fmla="*/ 3243699 h 3442855"/>
              <a:gd name="connsiteX60" fmla="*/ 1418247 w 12192000"/>
              <a:gd name="connsiteY60" fmla="*/ 3236042 h 3442855"/>
              <a:gd name="connsiteX61" fmla="*/ 1311781 w 12192000"/>
              <a:gd name="connsiteY61" fmla="*/ 3207733 h 3442855"/>
              <a:gd name="connsiteX62" fmla="*/ 1287526 w 12192000"/>
              <a:gd name="connsiteY62" fmla="*/ 3195564 h 3442855"/>
              <a:gd name="connsiteX63" fmla="*/ 1275912 w 12192000"/>
              <a:gd name="connsiteY63" fmla="*/ 3202348 h 3442855"/>
              <a:gd name="connsiteX64" fmla="*/ 1160923 w 12192000"/>
              <a:gd name="connsiteY64" fmla="*/ 3219676 h 3442855"/>
              <a:gd name="connsiteX65" fmla="*/ 909690 w 12192000"/>
              <a:gd name="connsiteY65" fmla="*/ 3216919 h 3442855"/>
              <a:gd name="connsiteX66" fmla="*/ 764020 w 12192000"/>
              <a:gd name="connsiteY66" fmla="*/ 3235844 h 3442855"/>
              <a:gd name="connsiteX67" fmla="*/ 701915 w 12192000"/>
              <a:gd name="connsiteY67" fmla="*/ 3250223 h 3442855"/>
              <a:gd name="connsiteX68" fmla="*/ 463292 w 12192000"/>
              <a:gd name="connsiteY68" fmla="*/ 3316636 h 3442855"/>
              <a:gd name="connsiteX69" fmla="*/ 369865 w 12192000"/>
              <a:gd name="connsiteY69" fmla="*/ 3339094 h 3442855"/>
              <a:gd name="connsiteX70" fmla="*/ 318911 w 12192000"/>
              <a:gd name="connsiteY70" fmla="*/ 3367912 h 3442855"/>
              <a:gd name="connsiteX71" fmla="*/ 119548 w 12192000"/>
              <a:gd name="connsiteY71" fmla="*/ 3404651 h 3442855"/>
              <a:gd name="connsiteX72" fmla="*/ 0 w 12192000"/>
              <a:gd name="connsiteY72" fmla="*/ 3414000 h 3442855"/>
              <a:gd name="connsiteX73" fmla="*/ 0 w 12192000"/>
              <a:gd name="connsiteY73" fmla="*/ 2 h 3442855"/>
              <a:gd name="connsiteX74" fmla="*/ 3459904 w 12192000"/>
              <a:gd name="connsiteY74" fmla="*/ 1 h 3442855"/>
              <a:gd name="connsiteX75" fmla="*/ 3459907 w 12192000"/>
              <a:gd name="connsiteY75"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842652 w 12192000"/>
              <a:gd name="connsiteY53" fmla="*/ 3186535 h 3442855"/>
              <a:gd name="connsiteX54" fmla="*/ 1763355 w 12192000"/>
              <a:gd name="connsiteY54" fmla="*/ 3224928 h 3442855"/>
              <a:gd name="connsiteX55" fmla="*/ 1654444 w 12192000"/>
              <a:gd name="connsiteY55" fmla="*/ 3229661 h 3442855"/>
              <a:gd name="connsiteX56" fmla="*/ 1629483 w 12192000"/>
              <a:gd name="connsiteY56" fmla="*/ 3232675 h 3442855"/>
              <a:gd name="connsiteX57" fmla="*/ 1573012 w 12192000"/>
              <a:gd name="connsiteY57" fmla="*/ 3250275 h 3442855"/>
              <a:gd name="connsiteX58" fmla="*/ 1525936 w 12192000"/>
              <a:gd name="connsiteY58" fmla="*/ 3243056 h 3442855"/>
              <a:gd name="connsiteX59" fmla="*/ 1515932 w 12192000"/>
              <a:gd name="connsiteY59" fmla="*/ 3243699 h 3442855"/>
              <a:gd name="connsiteX60" fmla="*/ 1418247 w 12192000"/>
              <a:gd name="connsiteY60" fmla="*/ 3236042 h 3442855"/>
              <a:gd name="connsiteX61" fmla="*/ 1311781 w 12192000"/>
              <a:gd name="connsiteY61" fmla="*/ 3207733 h 3442855"/>
              <a:gd name="connsiteX62" fmla="*/ 1287526 w 12192000"/>
              <a:gd name="connsiteY62" fmla="*/ 3195564 h 3442855"/>
              <a:gd name="connsiteX63" fmla="*/ 1275912 w 12192000"/>
              <a:gd name="connsiteY63" fmla="*/ 3202348 h 3442855"/>
              <a:gd name="connsiteX64" fmla="*/ 1160923 w 12192000"/>
              <a:gd name="connsiteY64" fmla="*/ 3219676 h 3442855"/>
              <a:gd name="connsiteX65" fmla="*/ 909690 w 12192000"/>
              <a:gd name="connsiteY65" fmla="*/ 3216919 h 3442855"/>
              <a:gd name="connsiteX66" fmla="*/ 764020 w 12192000"/>
              <a:gd name="connsiteY66" fmla="*/ 3235844 h 3442855"/>
              <a:gd name="connsiteX67" fmla="*/ 701915 w 12192000"/>
              <a:gd name="connsiteY67" fmla="*/ 3250223 h 3442855"/>
              <a:gd name="connsiteX68" fmla="*/ 463292 w 12192000"/>
              <a:gd name="connsiteY68" fmla="*/ 3316636 h 3442855"/>
              <a:gd name="connsiteX69" fmla="*/ 369865 w 12192000"/>
              <a:gd name="connsiteY69" fmla="*/ 3339094 h 3442855"/>
              <a:gd name="connsiteX70" fmla="*/ 318911 w 12192000"/>
              <a:gd name="connsiteY70" fmla="*/ 3367912 h 3442855"/>
              <a:gd name="connsiteX71" fmla="*/ 119548 w 12192000"/>
              <a:gd name="connsiteY71" fmla="*/ 3404651 h 3442855"/>
              <a:gd name="connsiteX72" fmla="*/ 0 w 12192000"/>
              <a:gd name="connsiteY72" fmla="*/ 3414000 h 3442855"/>
              <a:gd name="connsiteX73" fmla="*/ 0 w 12192000"/>
              <a:gd name="connsiteY73" fmla="*/ 2 h 3442855"/>
              <a:gd name="connsiteX74" fmla="*/ 3459904 w 12192000"/>
              <a:gd name="connsiteY74" fmla="*/ 1 h 3442855"/>
              <a:gd name="connsiteX75" fmla="*/ 3459907 w 12192000"/>
              <a:gd name="connsiteY75"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842652 w 12192000"/>
              <a:gd name="connsiteY53" fmla="*/ 3186535 h 3442855"/>
              <a:gd name="connsiteX54" fmla="*/ 1763355 w 12192000"/>
              <a:gd name="connsiteY54" fmla="*/ 3224928 h 3442855"/>
              <a:gd name="connsiteX55" fmla="*/ 1654444 w 12192000"/>
              <a:gd name="connsiteY55" fmla="*/ 3229661 h 3442855"/>
              <a:gd name="connsiteX56" fmla="*/ 1629483 w 12192000"/>
              <a:gd name="connsiteY56" fmla="*/ 3232675 h 3442855"/>
              <a:gd name="connsiteX57" fmla="*/ 1573012 w 12192000"/>
              <a:gd name="connsiteY57" fmla="*/ 3250275 h 3442855"/>
              <a:gd name="connsiteX58" fmla="*/ 1525936 w 12192000"/>
              <a:gd name="connsiteY58" fmla="*/ 3243056 h 3442855"/>
              <a:gd name="connsiteX59" fmla="*/ 1515932 w 12192000"/>
              <a:gd name="connsiteY59" fmla="*/ 3243699 h 3442855"/>
              <a:gd name="connsiteX60" fmla="*/ 1418247 w 12192000"/>
              <a:gd name="connsiteY60" fmla="*/ 3236042 h 3442855"/>
              <a:gd name="connsiteX61" fmla="*/ 1311781 w 12192000"/>
              <a:gd name="connsiteY61" fmla="*/ 3207733 h 3442855"/>
              <a:gd name="connsiteX62" fmla="*/ 1287526 w 12192000"/>
              <a:gd name="connsiteY62" fmla="*/ 3195564 h 3442855"/>
              <a:gd name="connsiteX63" fmla="*/ 1275912 w 12192000"/>
              <a:gd name="connsiteY63" fmla="*/ 3202348 h 3442855"/>
              <a:gd name="connsiteX64" fmla="*/ 1160923 w 12192000"/>
              <a:gd name="connsiteY64" fmla="*/ 3219676 h 3442855"/>
              <a:gd name="connsiteX65" fmla="*/ 909690 w 12192000"/>
              <a:gd name="connsiteY65" fmla="*/ 3216919 h 3442855"/>
              <a:gd name="connsiteX66" fmla="*/ 764020 w 12192000"/>
              <a:gd name="connsiteY66" fmla="*/ 3235844 h 3442855"/>
              <a:gd name="connsiteX67" fmla="*/ 701915 w 12192000"/>
              <a:gd name="connsiteY67" fmla="*/ 3250223 h 3442855"/>
              <a:gd name="connsiteX68" fmla="*/ 463292 w 12192000"/>
              <a:gd name="connsiteY68" fmla="*/ 3316636 h 3442855"/>
              <a:gd name="connsiteX69" fmla="*/ 369865 w 12192000"/>
              <a:gd name="connsiteY69" fmla="*/ 3339094 h 3442855"/>
              <a:gd name="connsiteX70" fmla="*/ 318911 w 12192000"/>
              <a:gd name="connsiteY70" fmla="*/ 3367912 h 3442855"/>
              <a:gd name="connsiteX71" fmla="*/ 119548 w 12192000"/>
              <a:gd name="connsiteY71" fmla="*/ 3404651 h 3442855"/>
              <a:gd name="connsiteX72" fmla="*/ 0 w 12192000"/>
              <a:gd name="connsiteY72" fmla="*/ 3414000 h 3442855"/>
              <a:gd name="connsiteX73" fmla="*/ 0 w 12192000"/>
              <a:gd name="connsiteY73" fmla="*/ 2 h 3442855"/>
              <a:gd name="connsiteX74" fmla="*/ 3459904 w 12192000"/>
              <a:gd name="connsiteY74" fmla="*/ 1 h 3442855"/>
              <a:gd name="connsiteX75" fmla="*/ 3459907 w 12192000"/>
              <a:gd name="connsiteY75"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763355 w 12192000"/>
              <a:gd name="connsiteY53" fmla="*/ 3224928 h 3442855"/>
              <a:gd name="connsiteX54" fmla="*/ 1654444 w 12192000"/>
              <a:gd name="connsiteY54" fmla="*/ 3229661 h 3442855"/>
              <a:gd name="connsiteX55" fmla="*/ 1629483 w 12192000"/>
              <a:gd name="connsiteY55" fmla="*/ 3232675 h 3442855"/>
              <a:gd name="connsiteX56" fmla="*/ 1573012 w 12192000"/>
              <a:gd name="connsiteY56" fmla="*/ 3250275 h 3442855"/>
              <a:gd name="connsiteX57" fmla="*/ 1525936 w 12192000"/>
              <a:gd name="connsiteY57" fmla="*/ 3243056 h 3442855"/>
              <a:gd name="connsiteX58" fmla="*/ 1515932 w 12192000"/>
              <a:gd name="connsiteY58" fmla="*/ 3243699 h 3442855"/>
              <a:gd name="connsiteX59" fmla="*/ 1418247 w 12192000"/>
              <a:gd name="connsiteY59" fmla="*/ 3236042 h 3442855"/>
              <a:gd name="connsiteX60" fmla="*/ 1311781 w 12192000"/>
              <a:gd name="connsiteY60" fmla="*/ 3207733 h 3442855"/>
              <a:gd name="connsiteX61" fmla="*/ 1287526 w 12192000"/>
              <a:gd name="connsiteY61" fmla="*/ 3195564 h 3442855"/>
              <a:gd name="connsiteX62" fmla="*/ 1275912 w 12192000"/>
              <a:gd name="connsiteY62" fmla="*/ 3202348 h 3442855"/>
              <a:gd name="connsiteX63" fmla="*/ 1160923 w 12192000"/>
              <a:gd name="connsiteY63" fmla="*/ 3219676 h 3442855"/>
              <a:gd name="connsiteX64" fmla="*/ 909690 w 12192000"/>
              <a:gd name="connsiteY64" fmla="*/ 3216919 h 3442855"/>
              <a:gd name="connsiteX65" fmla="*/ 764020 w 12192000"/>
              <a:gd name="connsiteY65" fmla="*/ 3235844 h 3442855"/>
              <a:gd name="connsiteX66" fmla="*/ 701915 w 12192000"/>
              <a:gd name="connsiteY66" fmla="*/ 3250223 h 3442855"/>
              <a:gd name="connsiteX67" fmla="*/ 463292 w 12192000"/>
              <a:gd name="connsiteY67" fmla="*/ 3316636 h 3442855"/>
              <a:gd name="connsiteX68" fmla="*/ 369865 w 12192000"/>
              <a:gd name="connsiteY68" fmla="*/ 3339094 h 3442855"/>
              <a:gd name="connsiteX69" fmla="*/ 318911 w 12192000"/>
              <a:gd name="connsiteY69" fmla="*/ 3367912 h 3442855"/>
              <a:gd name="connsiteX70" fmla="*/ 119548 w 12192000"/>
              <a:gd name="connsiteY70" fmla="*/ 3404651 h 3442855"/>
              <a:gd name="connsiteX71" fmla="*/ 0 w 12192000"/>
              <a:gd name="connsiteY71" fmla="*/ 3414000 h 3442855"/>
              <a:gd name="connsiteX72" fmla="*/ 0 w 12192000"/>
              <a:gd name="connsiteY72" fmla="*/ 2 h 3442855"/>
              <a:gd name="connsiteX73" fmla="*/ 3459904 w 12192000"/>
              <a:gd name="connsiteY73" fmla="*/ 1 h 3442855"/>
              <a:gd name="connsiteX74" fmla="*/ 3459907 w 12192000"/>
              <a:gd name="connsiteY74"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763355 w 12192000"/>
              <a:gd name="connsiteY52" fmla="*/ 3224928 h 3442855"/>
              <a:gd name="connsiteX53" fmla="*/ 1654444 w 12192000"/>
              <a:gd name="connsiteY53" fmla="*/ 3229661 h 3442855"/>
              <a:gd name="connsiteX54" fmla="*/ 1629483 w 12192000"/>
              <a:gd name="connsiteY54" fmla="*/ 3232675 h 3442855"/>
              <a:gd name="connsiteX55" fmla="*/ 1573012 w 12192000"/>
              <a:gd name="connsiteY55" fmla="*/ 3250275 h 3442855"/>
              <a:gd name="connsiteX56" fmla="*/ 1525936 w 12192000"/>
              <a:gd name="connsiteY56" fmla="*/ 3243056 h 3442855"/>
              <a:gd name="connsiteX57" fmla="*/ 1515932 w 12192000"/>
              <a:gd name="connsiteY57" fmla="*/ 3243699 h 3442855"/>
              <a:gd name="connsiteX58" fmla="*/ 1418247 w 12192000"/>
              <a:gd name="connsiteY58" fmla="*/ 3236042 h 3442855"/>
              <a:gd name="connsiteX59" fmla="*/ 1311781 w 12192000"/>
              <a:gd name="connsiteY59" fmla="*/ 3207733 h 3442855"/>
              <a:gd name="connsiteX60" fmla="*/ 1287526 w 12192000"/>
              <a:gd name="connsiteY60" fmla="*/ 3195564 h 3442855"/>
              <a:gd name="connsiteX61" fmla="*/ 1275912 w 12192000"/>
              <a:gd name="connsiteY61" fmla="*/ 3202348 h 3442855"/>
              <a:gd name="connsiteX62" fmla="*/ 1160923 w 12192000"/>
              <a:gd name="connsiteY62" fmla="*/ 3219676 h 3442855"/>
              <a:gd name="connsiteX63" fmla="*/ 909690 w 12192000"/>
              <a:gd name="connsiteY63" fmla="*/ 3216919 h 3442855"/>
              <a:gd name="connsiteX64" fmla="*/ 764020 w 12192000"/>
              <a:gd name="connsiteY64" fmla="*/ 3235844 h 3442855"/>
              <a:gd name="connsiteX65" fmla="*/ 701915 w 12192000"/>
              <a:gd name="connsiteY65" fmla="*/ 3250223 h 3442855"/>
              <a:gd name="connsiteX66" fmla="*/ 463292 w 12192000"/>
              <a:gd name="connsiteY66" fmla="*/ 3316636 h 3442855"/>
              <a:gd name="connsiteX67" fmla="*/ 369865 w 12192000"/>
              <a:gd name="connsiteY67" fmla="*/ 3339094 h 3442855"/>
              <a:gd name="connsiteX68" fmla="*/ 318911 w 12192000"/>
              <a:gd name="connsiteY68" fmla="*/ 3367912 h 3442855"/>
              <a:gd name="connsiteX69" fmla="*/ 119548 w 12192000"/>
              <a:gd name="connsiteY69" fmla="*/ 3404651 h 3442855"/>
              <a:gd name="connsiteX70" fmla="*/ 0 w 12192000"/>
              <a:gd name="connsiteY70" fmla="*/ 3414000 h 3442855"/>
              <a:gd name="connsiteX71" fmla="*/ 0 w 12192000"/>
              <a:gd name="connsiteY71" fmla="*/ 2 h 3442855"/>
              <a:gd name="connsiteX72" fmla="*/ 3459904 w 12192000"/>
              <a:gd name="connsiteY72" fmla="*/ 1 h 3442855"/>
              <a:gd name="connsiteX73" fmla="*/ 3459907 w 12192000"/>
              <a:gd name="connsiteY73"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31611 w 12192000"/>
              <a:gd name="connsiteY51" fmla="*/ 3205201 h 3442855"/>
              <a:gd name="connsiteX52" fmla="*/ 1763355 w 12192000"/>
              <a:gd name="connsiteY52" fmla="*/ 3224928 h 3442855"/>
              <a:gd name="connsiteX53" fmla="*/ 1654444 w 12192000"/>
              <a:gd name="connsiteY53" fmla="*/ 3229661 h 3442855"/>
              <a:gd name="connsiteX54" fmla="*/ 1629483 w 12192000"/>
              <a:gd name="connsiteY54" fmla="*/ 3232675 h 3442855"/>
              <a:gd name="connsiteX55" fmla="*/ 1573012 w 12192000"/>
              <a:gd name="connsiteY55" fmla="*/ 3250275 h 3442855"/>
              <a:gd name="connsiteX56" fmla="*/ 1525936 w 12192000"/>
              <a:gd name="connsiteY56" fmla="*/ 3243056 h 3442855"/>
              <a:gd name="connsiteX57" fmla="*/ 1515932 w 12192000"/>
              <a:gd name="connsiteY57" fmla="*/ 3243699 h 3442855"/>
              <a:gd name="connsiteX58" fmla="*/ 1418247 w 12192000"/>
              <a:gd name="connsiteY58" fmla="*/ 3236042 h 3442855"/>
              <a:gd name="connsiteX59" fmla="*/ 1311781 w 12192000"/>
              <a:gd name="connsiteY59" fmla="*/ 3207733 h 3442855"/>
              <a:gd name="connsiteX60" fmla="*/ 1287526 w 12192000"/>
              <a:gd name="connsiteY60" fmla="*/ 3195564 h 3442855"/>
              <a:gd name="connsiteX61" fmla="*/ 1275912 w 12192000"/>
              <a:gd name="connsiteY61" fmla="*/ 3202348 h 3442855"/>
              <a:gd name="connsiteX62" fmla="*/ 1160923 w 12192000"/>
              <a:gd name="connsiteY62" fmla="*/ 3219676 h 3442855"/>
              <a:gd name="connsiteX63" fmla="*/ 909690 w 12192000"/>
              <a:gd name="connsiteY63" fmla="*/ 3216919 h 3442855"/>
              <a:gd name="connsiteX64" fmla="*/ 764020 w 12192000"/>
              <a:gd name="connsiteY64" fmla="*/ 3235844 h 3442855"/>
              <a:gd name="connsiteX65" fmla="*/ 701915 w 12192000"/>
              <a:gd name="connsiteY65" fmla="*/ 3250223 h 3442855"/>
              <a:gd name="connsiteX66" fmla="*/ 463292 w 12192000"/>
              <a:gd name="connsiteY66" fmla="*/ 3316636 h 3442855"/>
              <a:gd name="connsiteX67" fmla="*/ 369865 w 12192000"/>
              <a:gd name="connsiteY67" fmla="*/ 3339094 h 3442855"/>
              <a:gd name="connsiteX68" fmla="*/ 318911 w 12192000"/>
              <a:gd name="connsiteY68" fmla="*/ 3367912 h 3442855"/>
              <a:gd name="connsiteX69" fmla="*/ 119548 w 12192000"/>
              <a:gd name="connsiteY69" fmla="*/ 3404651 h 3442855"/>
              <a:gd name="connsiteX70" fmla="*/ 0 w 12192000"/>
              <a:gd name="connsiteY70" fmla="*/ 3414000 h 3442855"/>
              <a:gd name="connsiteX71" fmla="*/ 0 w 12192000"/>
              <a:gd name="connsiteY71" fmla="*/ 2 h 3442855"/>
              <a:gd name="connsiteX72" fmla="*/ 3459904 w 12192000"/>
              <a:gd name="connsiteY72" fmla="*/ 1 h 3442855"/>
              <a:gd name="connsiteX73" fmla="*/ 3459907 w 12192000"/>
              <a:gd name="connsiteY73"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31611 w 12192000"/>
              <a:gd name="connsiteY51" fmla="*/ 3205201 h 3442855"/>
              <a:gd name="connsiteX52" fmla="*/ 1654444 w 12192000"/>
              <a:gd name="connsiteY52" fmla="*/ 3229661 h 3442855"/>
              <a:gd name="connsiteX53" fmla="*/ 1629483 w 12192000"/>
              <a:gd name="connsiteY53" fmla="*/ 3232675 h 3442855"/>
              <a:gd name="connsiteX54" fmla="*/ 1573012 w 12192000"/>
              <a:gd name="connsiteY54" fmla="*/ 3250275 h 3442855"/>
              <a:gd name="connsiteX55" fmla="*/ 1525936 w 12192000"/>
              <a:gd name="connsiteY55" fmla="*/ 3243056 h 3442855"/>
              <a:gd name="connsiteX56" fmla="*/ 1515932 w 12192000"/>
              <a:gd name="connsiteY56" fmla="*/ 3243699 h 3442855"/>
              <a:gd name="connsiteX57" fmla="*/ 1418247 w 12192000"/>
              <a:gd name="connsiteY57" fmla="*/ 3236042 h 3442855"/>
              <a:gd name="connsiteX58" fmla="*/ 1311781 w 12192000"/>
              <a:gd name="connsiteY58" fmla="*/ 3207733 h 3442855"/>
              <a:gd name="connsiteX59" fmla="*/ 1287526 w 12192000"/>
              <a:gd name="connsiteY59" fmla="*/ 3195564 h 3442855"/>
              <a:gd name="connsiteX60" fmla="*/ 1275912 w 12192000"/>
              <a:gd name="connsiteY60" fmla="*/ 3202348 h 3442855"/>
              <a:gd name="connsiteX61" fmla="*/ 1160923 w 12192000"/>
              <a:gd name="connsiteY61" fmla="*/ 3219676 h 3442855"/>
              <a:gd name="connsiteX62" fmla="*/ 909690 w 12192000"/>
              <a:gd name="connsiteY62" fmla="*/ 3216919 h 3442855"/>
              <a:gd name="connsiteX63" fmla="*/ 764020 w 12192000"/>
              <a:gd name="connsiteY63" fmla="*/ 3235844 h 3442855"/>
              <a:gd name="connsiteX64" fmla="*/ 701915 w 12192000"/>
              <a:gd name="connsiteY64" fmla="*/ 3250223 h 3442855"/>
              <a:gd name="connsiteX65" fmla="*/ 463292 w 12192000"/>
              <a:gd name="connsiteY65" fmla="*/ 3316636 h 3442855"/>
              <a:gd name="connsiteX66" fmla="*/ 369865 w 12192000"/>
              <a:gd name="connsiteY66" fmla="*/ 3339094 h 3442855"/>
              <a:gd name="connsiteX67" fmla="*/ 318911 w 12192000"/>
              <a:gd name="connsiteY67" fmla="*/ 3367912 h 3442855"/>
              <a:gd name="connsiteX68" fmla="*/ 119548 w 12192000"/>
              <a:gd name="connsiteY68" fmla="*/ 3404651 h 3442855"/>
              <a:gd name="connsiteX69" fmla="*/ 0 w 12192000"/>
              <a:gd name="connsiteY69" fmla="*/ 3414000 h 3442855"/>
              <a:gd name="connsiteX70" fmla="*/ 0 w 12192000"/>
              <a:gd name="connsiteY70" fmla="*/ 2 h 3442855"/>
              <a:gd name="connsiteX71" fmla="*/ 3459904 w 12192000"/>
              <a:gd name="connsiteY71" fmla="*/ 1 h 3442855"/>
              <a:gd name="connsiteX72" fmla="*/ 3459907 w 12192000"/>
              <a:gd name="connsiteY72"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31611 w 12192000"/>
              <a:gd name="connsiteY51" fmla="*/ 3205201 h 3442855"/>
              <a:gd name="connsiteX52" fmla="*/ 1654444 w 12192000"/>
              <a:gd name="connsiteY52" fmla="*/ 3229661 h 3442855"/>
              <a:gd name="connsiteX53" fmla="*/ 1573012 w 12192000"/>
              <a:gd name="connsiteY53" fmla="*/ 3250275 h 3442855"/>
              <a:gd name="connsiteX54" fmla="*/ 1525936 w 12192000"/>
              <a:gd name="connsiteY54" fmla="*/ 3243056 h 3442855"/>
              <a:gd name="connsiteX55" fmla="*/ 1515932 w 12192000"/>
              <a:gd name="connsiteY55" fmla="*/ 3243699 h 3442855"/>
              <a:gd name="connsiteX56" fmla="*/ 1418247 w 12192000"/>
              <a:gd name="connsiteY56" fmla="*/ 3236042 h 3442855"/>
              <a:gd name="connsiteX57" fmla="*/ 1311781 w 12192000"/>
              <a:gd name="connsiteY57" fmla="*/ 3207733 h 3442855"/>
              <a:gd name="connsiteX58" fmla="*/ 1287526 w 12192000"/>
              <a:gd name="connsiteY58" fmla="*/ 3195564 h 3442855"/>
              <a:gd name="connsiteX59" fmla="*/ 1275912 w 12192000"/>
              <a:gd name="connsiteY59" fmla="*/ 3202348 h 3442855"/>
              <a:gd name="connsiteX60" fmla="*/ 1160923 w 12192000"/>
              <a:gd name="connsiteY60" fmla="*/ 3219676 h 3442855"/>
              <a:gd name="connsiteX61" fmla="*/ 909690 w 12192000"/>
              <a:gd name="connsiteY61" fmla="*/ 3216919 h 3442855"/>
              <a:gd name="connsiteX62" fmla="*/ 764020 w 12192000"/>
              <a:gd name="connsiteY62" fmla="*/ 3235844 h 3442855"/>
              <a:gd name="connsiteX63" fmla="*/ 701915 w 12192000"/>
              <a:gd name="connsiteY63" fmla="*/ 3250223 h 3442855"/>
              <a:gd name="connsiteX64" fmla="*/ 463292 w 12192000"/>
              <a:gd name="connsiteY64" fmla="*/ 3316636 h 3442855"/>
              <a:gd name="connsiteX65" fmla="*/ 369865 w 12192000"/>
              <a:gd name="connsiteY65" fmla="*/ 3339094 h 3442855"/>
              <a:gd name="connsiteX66" fmla="*/ 318911 w 12192000"/>
              <a:gd name="connsiteY66" fmla="*/ 3367912 h 3442855"/>
              <a:gd name="connsiteX67" fmla="*/ 119548 w 12192000"/>
              <a:gd name="connsiteY67" fmla="*/ 3404651 h 3442855"/>
              <a:gd name="connsiteX68" fmla="*/ 0 w 12192000"/>
              <a:gd name="connsiteY68" fmla="*/ 3414000 h 3442855"/>
              <a:gd name="connsiteX69" fmla="*/ 0 w 12192000"/>
              <a:gd name="connsiteY69" fmla="*/ 2 h 3442855"/>
              <a:gd name="connsiteX70" fmla="*/ 3459904 w 12192000"/>
              <a:gd name="connsiteY70" fmla="*/ 1 h 3442855"/>
              <a:gd name="connsiteX71" fmla="*/ 3459907 w 12192000"/>
              <a:gd name="connsiteY71"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31611 w 12192000"/>
              <a:gd name="connsiteY51" fmla="*/ 3205201 h 3442855"/>
              <a:gd name="connsiteX52" fmla="*/ 1715859 w 12192000"/>
              <a:gd name="connsiteY52" fmla="*/ 3229661 h 3442855"/>
              <a:gd name="connsiteX53" fmla="*/ 1573012 w 12192000"/>
              <a:gd name="connsiteY53" fmla="*/ 3250275 h 3442855"/>
              <a:gd name="connsiteX54" fmla="*/ 1525936 w 12192000"/>
              <a:gd name="connsiteY54" fmla="*/ 3243056 h 3442855"/>
              <a:gd name="connsiteX55" fmla="*/ 1515932 w 12192000"/>
              <a:gd name="connsiteY55" fmla="*/ 3243699 h 3442855"/>
              <a:gd name="connsiteX56" fmla="*/ 1418247 w 12192000"/>
              <a:gd name="connsiteY56" fmla="*/ 3236042 h 3442855"/>
              <a:gd name="connsiteX57" fmla="*/ 1311781 w 12192000"/>
              <a:gd name="connsiteY57" fmla="*/ 3207733 h 3442855"/>
              <a:gd name="connsiteX58" fmla="*/ 1287526 w 12192000"/>
              <a:gd name="connsiteY58" fmla="*/ 3195564 h 3442855"/>
              <a:gd name="connsiteX59" fmla="*/ 1275912 w 12192000"/>
              <a:gd name="connsiteY59" fmla="*/ 3202348 h 3442855"/>
              <a:gd name="connsiteX60" fmla="*/ 1160923 w 12192000"/>
              <a:gd name="connsiteY60" fmla="*/ 3219676 h 3442855"/>
              <a:gd name="connsiteX61" fmla="*/ 909690 w 12192000"/>
              <a:gd name="connsiteY61" fmla="*/ 3216919 h 3442855"/>
              <a:gd name="connsiteX62" fmla="*/ 764020 w 12192000"/>
              <a:gd name="connsiteY62" fmla="*/ 3235844 h 3442855"/>
              <a:gd name="connsiteX63" fmla="*/ 701915 w 12192000"/>
              <a:gd name="connsiteY63" fmla="*/ 3250223 h 3442855"/>
              <a:gd name="connsiteX64" fmla="*/ 463292 w 12192000"/>
              <a:gd name="connsiteY64" fmla="*/ 3316636 h 3442855"/>
              <a:gd name="connsiteX65" fmla="*/ 369865 w 12192000"/>
              <a:gd name="connsiteY65" fmla="*/ 3339094 h 3442855"/>
              <a:gd name="connsiteX66" fmla="*/ 318911 w 12192000"/>
              <a:gd name="connsiteY66" fmla="*/ 3367912 h 3442855"/>
              <a:gd name="connsiteX67" fmla="*/ 119548 w 12192000"/>
              <a:gd name="connsiteY67" fmla="*/ 3404651 h 3442855"/>
              <a:gd name="connsiteX68" fmla="*/ 0 w 12192000"/>
              <a:gd name="connsiteY68" fmla="*/ 3414000 h 3442855"/>
              <a:gd name="connsiteX69" fmla="*/ 0 w 12192000"/>
              <a:gd name="connsiteY69" fmla="*/ 2 h 3442855"/>
              <a:gd name="connsiteX70" fmla="*/ 3459904 w 12192000"/>
              <a:gd name="connsiteY70" fmla="*/ 1 h 3442855"/>
              <a:gd name="connsiteX71" fmla="*/ 3459907 w 12192000"/>
              <a:gd name="connsiteY71"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32874 w 12192000"/>
              <a:gd name="connsiteY33" fmla="*/ 2826106 h 3442855"/>
              <a:gd name="connsiteX34" fmla="*/ 9340481 w 12192000"/>
              <a:gd name="connsiteY34" fmla="*/ 2831628 h 3442855"/>
              <a:gd name="connsiteX35" fmla="*/ 9191002 w 12192000"/>
              <a:gd name="connsiteY35" fmla="*/ 2776544 h 3442855"/>
              <a:gd name="connsiteX36" fmla="*/ 9181756 w 12192000"/>
              <a:gd name="connsiteY36" fmla="*/ 2773801 h 3442855"/>
              <a:gd name="connsiteX37" fmla="*/ 8912415 w 12192000"/>
              <a:gd name="connsiteY37" fmla="*/ 2765023 h 3442855"/>
              <a:gd name="connsiteX38" fmla="*/ 7709716 w 12192000"/>
              <a:gd name="connsiteY38" fmla="*/ 2795956 h 3442855"/>
              <a:gd name="connsiteX39" fmla="*/ 6923164 w 12192000"/>
              <a:gd name="connsiteY39" fmla="*/ 2920980 h 3442855"/>
              <a:gd name="connsiteX40" fmla="*/ 3308915 w 12192000"/>
              <a:gd name="connsiteY40" fmla="*/ 3049912 h 3442855"/>
              <a:gd name="connsiteX41" fmla="*/ 2643050 w 12192000"/>
              <a:gd name="connsiteY41" fmla="*/ 3112559 h 3442855"/>
              <a:gd name="connsiteX42" fmla="*/ 2426006 w 12192000"/>
              <a:gd name="connsiteY42" fmla="*/ 3161942 h 3442855"/>
              <a:gd name="connsiteX43" fmla="*/ 2291811 w 12192000"/>
              <a:gd name="connsiteY43" fmla="*/ 3176941 h 3442855"/>
              <a:gd name="connsiteX44" fmla="*/ 2201685 w 12192000"/>
              <a:gd name="connsiteY44" fmla="*/ 3200625 h 3442855"/>
              <a:gd name="connsiteX45" fmla="*/ 2046141 w 12192000"/>
              <a:gd name="connsiteY45" fmla="*/ 3203263 h 3442855"/>
              <a:gd name="connsiteX46" fmla="*/ 1953987 w 12192000"/>
              <a:gd name="connsiteY46" fmla="*/ 3176250 h 3442855"/>
              <a:gd name="connsiteX47" fmla="*/ 1924440 w 12192000"/>
              <a:gd name="connsiteY47" fmla="*/ 3170393 h 3442855"/>
              <a:gd name="connsiteX48" fmla="*/ 1907653 w 12192000"/>
              <a:gd name="connsiteY48" fmla="*/ 3175484 h 3442855"/>
              <a:gd name="connsiteX49" fmla="*/ 1856828 w 12192000"/>
              <a:gd name="connsiteY49" fmla="*/ 3184705 h 3442855"/>
              <a:gd name="connsiteX50" fmla="*/ 1831611 w 12192000"/>
              <a:gd name="connsiteY50" fmla="*/ 3205201 h 3442855"/>
              <a:gd name="connsiteX51" fmla="*/ 1715859 w 12192000"/>
              <a:gd name="connsiteY51" fmla="*/ 3229661 h 3442855"/>
              <a:gd name="connsiteX52" fmla="*/ 1573012 w 12192000"/>
              <a:gd name="connsiteY52" fmla="*/ 3250275 h 3442855"/>
              <a:gd name="connsiteX53" fmla="*/ 1525936 w 12192000"/>
              <a:gd name="connsiteY53" fmla="*/ 3243056 h 3442855"/>
              <a:gd name="connsiteX54" fmla="*/ 1515932 w 12192000"/>
              <a:gd name="connsiteY54" fmla="*/ 3243699 h 3442855"/>
              <a:gd name="connsiteX55" fmla="*/ 1418247 w 12192000"/>
              <a:gd name="connsiteY55" fmla="*/ 3236042 h 3442855"/>
              <a:gd name="connsiteX56" fmla="*/ 1311781 w 12192000"/>
              <a:gd name="connsiteY56" fmla="*/ 3207733 h 3442855"/>
              <a:gd name="connsiteX57" fmla="*/ 1287526 w 12192000"/>
              <a:gd name="connsiteY57" fmla="*/ 3195564 h 3442855"/>
              <a:gd name="connsiteX58" fmla="*/ 1275912 w 12192000"/>
              <a:gd name="connsiteY58" fmla="*/ 3202348 h 3442855"/>
              <a:gd name="connsiteX59" fmla="*/ 1160923 w 12192000"/>
              <a:gd name="connsiteY59" fmla="*/ 3219676 h 3442855"/>
              <a:gd name="connsiteX60" fmla="*/ 909690 w 12192000"/>
              <a:gd name="connsiteY60" fmla="*/ 3216919 h 3442855"/>
              <a:gd name="connsiteX61" fmla="*/ 764020 w 12192000"/>
              <a:gd name="connsiteY61" fmla="*/ 3235844 h 3442855"/>
              <a:gd name="connsiteX62" fmla="*/ 701915 w 12192000"/>
              <a:gd name="connsiteY62" fmla="*/ 3250223 h 3442855"/>
              <a:gd name="connsiteX63" fmla="*/ 463292 w 12192000"/>
              <a:gd name="connsiteY63" fmla="*/ 3316636 h 3442855"/>
              <a:gd name="connsiteX64" fmla="*/ 369865 w 12192000"/>
              <a:gd name="connsiteY64" fmla="*/ 3339094 h 3442855"/>
              <a:gd name="connsiteX65" fmla="*/ 318911 w 12192000"/>
              <a:gd name="connsiteY65" fmla="*/ 3367912 h 3442855"/>
              <a:gd name="connsiteX66" fmla="*/ 119548 w 12192000"/>
              <a:gd name="connsiteY66" fmla="*/ 3404651 h 3442855"/>
              <a:gd name="connsiteX67" fmla="*/ 0 w 12192000"/>
              <a:gd name="connsiteY67" fmla="*/ 3414000 h 3442855"/>
              <a:gd name="connsiteX68" fmla="*/ 0 w 12192000"/>
              <a:gd name="connsiteY68" fmla="*/ 2 h 3442855"/>
              <a:gd name="connsiteX69" fmla="*/ 3459904 w 12192000"/>
              <a:gd name="connsiteY69" fmla="*/ 1 h 3442855"/>
              <a:gd name="connsiteX70" fmla="*/ 3459907 w 12192000"/>
              <a:gd name="connsiteY70"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71588 w 12192000"/>
              <a:gd name="connsiteY11" fmla="*/ 3113441 h 3442855"/>
              <a:gd name="connsiteX12" fmla="*/ 11270977 w 12192000"/>
              <a:gd name="connsiteY12" fmla="*/ 3100396 h 3442855"/>
              <a:gd name="connsiteX13" fmla="*/ 11250574 w 12192000"/>
              <a:gd name="connsiteY13" fmla="*/ 3091174 h 3442855"/>
              <a:gd name="connsiteX14" fmla="*/ 11246505 w 12192000"/>
              <a:gd name="connsiteY14" fmla="*/ 3086783 h 3442855"/>
              <a:gd name="connsiteX15" fmla="*/ 11221805 w 12192000"/>
              <a:gd name="connsiteY15" fmla="*/ 3063540 h 3442855"/>
              <a:gd name="connsiteX16" fmla="*/ 11135382 w 12192000"/>
              <a:gd name="connsiteY16" fmla="*/ 3062095 h 3442855"/>
              <a:gd name="connsiteX17" fmla="*/ 11056771 w 12192000"/>
              <a:gd name="connsiteY17" fmla="*/ 3020684 h 3442855"/>
              <a:gd name="connsiteX18" fmla="*/ 10800887 w 12192000"/>
              <a:gd name="connsiteY18" fmla="*/ 2963080 h 3442855"/>
              <a:gd name="connsiteX19" fmla="*/ 10701230 w 12192000"/>
              <a:gd name="connsiteY19" fmla="*/ 2935785 h 3442855"/>
              <a:gd name="connsiteX20" fmla="*/ 10529686 w 12192000"/>
              <a:gd name="connsiteY20" fmla="*/ 2918071 h 3442855"/>
              <a:gd name="connsiteX21" fmla="*/ 10337584 w 12192000"/>
              <a:gd name="connsiteY21" fmla="*/ 2926238 h 3442855"/>
              <a:gd name="connsiteX22" fmla="*/ 10179941 w 12192000"/>
              <a:gd name="connsiteY22" fmla="*/ 2930174 h 3442855"/>
              <a:gd name="connsiteX23" fmla="*/ 10129038 w 12192000"/>
              <a:gd name="connsiteY23" fmla="*/ 2929992 h 3442855"/>
              <a:gd name="connsiteX24" fmla="*/ 10044809 w 12192000"/>
              <a:gd name="connsiteY24" fmla="*/ 2932587 h 3442855"/>
              <a:gd name="connsiteX25" fmla="*/ 9923926 w 12192000"/>
              <a:gd name="connsiteY25" fmla="*/ 2936679 h 3442855"/>
              <a:gd name="connsiteX26" fmla="*/ 9825938 w 12192000"/>
              <a:gd name="connsiteY26" fmla="*/ 2915287 h 3442855"/>
              <a:gd name="connsiteX27" fmla="*/ 9761662 w 12192000"/>
              <a:gd name="connsiteY27" fmla="*/ 2916695 h 3442855"/>
              <a:gd name="connsiteX28" fmla="*/ 9688436 w 12192000"/>
              <a:gd name="connsiteY28" fmla="*/ 2894364 h 3442855"/>
              <a:gd name="connsiteX29" fmla="*/ 9626359 w 12192000"/>
              <a:gd name="connsiteY29" fmla="*/ 2876388 h 3442855"/>
              <a:gd name="connsiteX30" fmla="*/ 9536686 w 12192000"/>
              <a:gd name="connsiteY30" fmla="*/ 2845662 h 3442855"/>
              <a:gd name="connsiteX31" fmla="*/ 9500517 w 12192000"/>
              <a:gd name="connsiteY31" fmla="*/ 2847197 h 3442855"/>
              <a:gd name="connsiteX32" fmla="*/ 9432874 w 12192000"/>
              <a:gd name="connsiteY32" fmla="*/ 2826106 h 3442855"/>
              <a:gd name="connsiteX33" fmla="*/ 9340481 w 12192000"/>
              <a:gd name="connsiteY33" fmla="*/ 2831628 h 3442855"/>
              <a:gd name="connsiteX34" fmla="*/ 9191002 w 12192000"/>
              <a:gd name="connsiteY34" fmla="*/ 2776544 h 3442855"/>
              <a:gd name="connsiteX35" fmla="*/ 9181756 w 12192000"/>
              <a:gd name="connsiteY35" fmla="*/ 2773801 h 3442855"/>
              <a:gd name="connsiteX36" fmla="*/ 8912415 w 12192000"/>
              <a:gd name="connsiteY36" fmla="*/ 2765023 h 3442855"/>
              <a:gd name="connsiteX37" fmla="*/ 7709716 w 12192000"/>
              <a:gd name="connsiteY37" fmla="*/ 2795956 h 3442855"/>
              <a:gd name="connsiteX38" fmla="*/ 6923164 w 12192000"/>
              <a:gd name="connsiteY38" fmla="*/ 2920980 h 3442855"/>
              <a:gd name="connsiteX39" fmla="*/ 3308915 w 12192000"/>
              <a:gd name="connsiteY39" fmla="*/ 3049912 h 3442855"/>
              <a:gd name="connsiteX40" fmla="*/ 2643050 w 12192000"/>
              <a:gd name="connsiteY40" fmla="*/ 3112559 h 3442855"/>
              <a:gd name="connsiteX41" fmla="*/ 2426006 w 12192000"/>
              <a:gd name="connsiteY41" fmla="*/ 3161942 h 3442855"/>
              <a:gd name="connsiteX42" fmla="*/ 2291811 w 12192000"/>
              <a:gd name="connsiteY42" fmla="*/ 3176941 h 3442855"/>
              <a:gd name="connsiteX43" fmla="*/ 2201685 w 12192000"/>
              <a:gd name="connsiteY43" fmla="*/ 3200625 h 3442855"/>
              <a:gd name="connsiteX44" fmla="*/ 2046141 w 12192000"/>
              <a:gd name="connsiteY44" fmla="*/ 3203263 h 3442855"/>
              <a:gd name="connsiteX45" fmla="*/ 1953987 w 12192000"/>
              <a:gd name="connsiteY45" fmla="*/ 3176250 h 3442855"/>
              <a:gd name="connsiteX46" fmla="*/ 1924440 w 12192000"/>
              <a:gd name="connsiteY46" fmla="*/ 3170393 h 3442855"/>
              <a:gd name="connsiteX47" fmla="*/ 1907653 w 12192000"/>
              <a:gd name="connsiteY47" fmla="*/ 3175484 h 3442855"/>
              <a:gd name="connsiteX48" fmla="*/ 1856828 w 12192000"/>
              <a:gd name="connsiteY48" fmla="*/ 3184705 h 3442855"/>
              <a:gd name="connsiteX49" fmla="*/ 1831611 w 12192000"/>
              <a:gd name="connsiteY49" fmla="*/ 3205201 h 3442855"/>
              <a:gd name="connsiteX50" fmla="*/ 1715859 w 12192000"/>
              <a:gd name="connsiteY50" fmla="*/ 3229661 h 3442855"/>
              <a:gd name="connsiteX51" fmla="*/ 1573012 w 12192000"/>
              <a:gd name="connsiteY51" fmla="*/ 3250275 h 3442855"/>
              <a:gd name="connsiteX52" fmla="*/ 1525936 w 12192000"/>
              <a:gd name="connsiteY52" fmla="*/ 3243056 h 3442855"/>
              <a:gd name="connsiteX53" fmla="*/ 1515932 w 12192000"/>
              <a:gd name="connsiteY53" fmla="*/ 3243699 h 3442855"/>
              <a:gd name="connsiteX54" fmla="*/ 1418247 w 12192000"/>
              <a:gd name="connsiteY54" fmla="*/ 3236042 h 3442855"/>
              <a:gd name="connsiteX55" fmla="*/ 1311781 w 12192000"/>
              <a:gd name="connsiteY55" fmla="*/ 3207733 h 3442855"/>
              <a:gd name="connsiteX56" fmla="*/ 1287526 w 12192000"/>
              <a:gd name="connsiteY56" fmla="*/ 3195564 h 3442855"/>
              <a:gd name="connsiteX57" fmla="*/ 1275912 w 12192000"/>
              <a:gd name="connsiteY57" fmla="*/ 3202348 h 3442855"/>
              <a:gd name="connsiteX58" fmla="*/ 1160923 w 12192000"/>
              <a:gd name="connsiteY58" fmla="*/ 3219676 h 3442855"/>
              <a:gd name="connsiteX59" fmla="*/ 909690 w 12192000"/>
              <a:gd name="connsiteY59" fmla="*/ 3216919 h 3442855"/>
              <a:gd name="connsiteX60" fmla="*/ 764020 w 12192000"/>
              <a:gd name="connsiteY60" fmla="*/ 3235844 h 3442855"/>
              <a:gd name="connsiteX61" fmla="*/ 701915 w 12192000"/>
              <a:gd name="connsiteY61" fmla="*/ 3250223 h 3442855"/>
              <a:gd name="connsiteX62" fmla="*/ 463292 w 12192000"/>
              <a:gd name="connsiteY62" fmla="*/ 3316636 h 3442855"/>
              <a:gd name="connsiteX63" fmla="*/ 369865 w 12192000"/>
              <a:gd name="connsiteY63" fmla="*/ 3339094 h 3442855"/>
              <a:gd name="connsiteX64" fmla="*/ 318911 w 12192000"/>
              <a:gd name="connsiteY64" fmla="*/ 3367912 h 3442855"/>
              <a:gd name="connsiteX65" fmla="*/ 119548 w 12192000"/>
              <a:gd name="connsiteY65" fmla="*/ 3404651 h 3442855"/>
              <a:gd name="connsiteX66" fmla="*/ 0 w 12192000"/>
              <a:gd name="connsiteY66" fmla="*/ 3414000 h 3442855"/>
              <a:gd name="connsiteX67" fmla="*/ 0 w 12192000"/>
              <a:gd name="connsiteY67" fmla="*/ 2 h 3442855"/>
              <a:gd name="connsiteX68" fmla="*/ 3459904 w 12192000"/>
              <a:gd name="connsiteY68" fmla="*/ 1 h 3442855"/>
              <a:gd name="connsiteX69" fmla="*/ 3459907 w 12192000"/>
              <a:gd name="connsiteY69" fmla="*/ 0 h 344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2192000" h="3442855">
                <a:moveTo>
                  <a:pt x="3459907" y="0"/>
                </a:moveTo>
                <a:lnTo>
                  <a:pt x="12192000" y="0"/>
                </a:lnTo>
                <a:lnTo>
                  <a:pt x="12192000" y="3442855"/>
                </a:lnTo>
                <a:lnTo>
                  <a:pt x="12076094" y="3423357"/>
                </a:lnTo>
                <a:cubicBezTo>
                  <a:pt x="12005159" y="3438127"/>
                  <a:pt x="12014346" y="3381657"/>
                  <a:pt x="11974360" y="3396494"/>
                </a:cubicBezTo>
                <a:cubicBezTo>
                  <a:pt x="11904719" y="3371812"/>
                  <a:pt x="11861782" y="3344051"/>
                  <a:pt x="11825709" y="3356473"/>
                </a:cubicBezTo>
                <a:cubicBezTo>
                  <a:pt x="11795915" y="3337312"/>
                  <a:pt x="11776282" y="3287434"/>
                  <a:pt x="11731940" y="3297768"/>
                </a:cubicBezTo>
                <a:cubicBezTo>
                  <a:pt x="11745979" y="3276550"/>
                  <a:pt x="11683245" y="3292173"/>
                  <a:pt x="11676634" y="3269119"/>
                </a:cubicBezTo>
                <a:cubicBezTo>
                  <a:pt x="11673835" y="3250701"/>
                  <a:pt x="11654148" y="3251146"/>
                  <a:pt x="11639416" y="3243537"/>
                </a:cubicBezTo>
                <a:cubicBezTo>
                  <a:pt x="11629359" y="3224298"/>
                  <a:pt x="11554687" y="3202798"/>
                  <a:pt x="11528409" y="3203904"/>
                </a:cubicBezTo>
                <a:cubicBezTo>
                  <a:pt x="11453995" y="3217978"/>
                  <a:pt x="11397027" y="3139530"/>
                  <a:pt x="11337600" y="3148858"/>
                </a:cubicBezTo>
                <a:cubicBezTo>
                  <a:pt x="11294796" y="3133781"/>
                  <a:pt x="11282692" y="3121518"/>
                  <a:pt x="11271588" y="3113441"/>
                </a:cubicBezTo>
                <a:cubicBezTo>
                  <a:pt x="11271384" y="3109093"/>
                  <a:pt x="11271181" y="3104744"/>
                  <a:pt x="11270977" y="3100396"/>
                </a:cubicBezTo>
                <a:lnTo>
                  <a:pt x="11250574" y="3091174"/>
                </a:lnTo>
                <a:lnTo>
                  <a:pt x="11246505" y="3086783"/>
                </a:lnTo>
                <a:cubicBezTo>
                  <a:pt x="11238764" y="3078354"/>
                  <a:pt x="11230851" y="3070308"/>
                  <a:pt x="11221805" y="3063540"/>
                </a:cubicBezTo>
                <a:cubicBezTo>
                  <a:pt x="11194819" y="3110734"/>
                  <a:pt x="11140396" y="3013748"/>
                  <a:pt x="11135382" y="3062095"/>
                </a:cubicBezTo>
                <a:cubicBezTo>
                  <a:pt x="11080975" y="3033115"/>
                  <a:pt x="11090475" y="3086737"/>
                  <a:pt x="11056771" y="3020684"/>
                </a:cubicBezTo>
                <a:cubicBezTo>
                  <a:pt x="10950489" y="2984550"/>
                  <a:pt x="10968513" y="2976705"/>
                  <a:pt x="10800887" y="2963080"/>
                </a:cubicBezTo>
                <a:cubicBezTo>
                  <a:pt x="10782723" y="2947697"/>
                  <a:pt x="10721294" y="2942886"/>
                  <a:pt x="10701230" y="2935785"/>
                </a:cubicBezTo>
                <a:lnTo>
                  <a:pt x="10529686" y="2918071"/>
                </a:lnTo>
                <a:cubicBezTo>
                  <a:pt x="10467898" y="2936564"/>
                  <a:pt x="10391723" y="2920684"/>
                  <a:pt x="10337584" y="2926238"/>
                </a:cubicBezTo>
                <a:cubicBezTo>
                  <a:pt x="10271486" y="2936266"/>
                  <a:pt x="10261085" y="2903356"/>
                  <a:pt x="10179941" y="2930174"/>
                </a:cubicBezTo>
                <a:cubicBezTo>
                  <a:pt x="10171294" y="2901323"/>
                  <a:pt x="10143743" y="2928373"/>
                  <a:pt x="10129038" y="2929992"/>
                </a:cubicBezTo>
                <a:cubicBezTo>
                  <a:pt x="10111049" y="2935411"/>
                  <a:pt x="10080763" y="2928965"/>
                  <a:pt x="10044809" y="2932587"/>
                </a:cubicBezTo>
                <a:cubicBezTo>
                  <a:pt x="9986964" y="2934979"/>
                  <a:pt x="10040427" y="2926217"/>
                  <a:pt x="9923926" y="2936679"/>
                </a:cubicBezTo>
                <a:cubicBezTo>
                  <a:pt x="9890801" y="2937500"/>
                  <a:pt x="9863184" y="2908407"/>
                  <a:pt x="9825938" y="2915287"/>
                </a:cubicBezTo>
                <a:lnTo>
                  <a:pt x="9761662" y="2916695"/>
                </a:lnTo>
                <a:lnTo>
                  <a:pt x="9688436" y="2894364"/>
                </a:lnTo>
                <a:lnTo>
                  <a:pt x="9626359" y="2876388"/>
                </a:lnTo>
                <a:lnTo>
                  <a:pt x="9536686" y="2845662"/>
                </a:lnTo>
                <a:cubicBezTo>
                  <a:pt x="9530621" y="2846717"/>
                  <a:pt x="9510170" y="2854046"/>
                  <a:pt x="9500517" y="2847197"/>
                </a:cubicBezTo>
                <a:lnTo>
                  <a:pt x="9432874" y="2826106"/>
                </a:lnTo>
                <a:cubicBezTo>
                  <a:pt x="9425326" y="2827008"/>
                  <a:pt x="9347481" y="2827961"/>
                  <a:pt x="9340481" y="2831628"/>
                </a:cubicBezTo>
                <a:cubicBezTo>
                  <a:pt x="9293603" y="2778331"/>
                  <a:pt x="9255558" y="2808341"/>
                  <a:pt x="9191002" y="2776544"/>
                </a:cubicBezTo>
                <a:lnTo>
                  <a:pt x="9181756" y="2773801"/>
                </a:lnTo>
                <a:lnTo>
                  <a:pt x="8912415" y="2765023"/>
                </a:lnTo>
                <a:lnTo>
                  <a:pt x="7709716" y="2795956"/>
                </a:lnTo>
                <a:cubicBezTo>
                  <a:pt x="7352819" y="2829880"/>
                  <a:pt x="7380767" y="2943418"/>
                  <a:pt x="6923164" y="2920980"/>
                </a:cubicBezTo>
                <a:cubicBezTo>
                  <a:pt x="5970798" y="2826379"/>
                  <a:pt x="4381146" y="3024064"/>
                  <a:pt x="3308915" y="3049912"/>
                </a:cubicBezTo>
                <a:cubicBezTo>
                  <a:pt x="3098453" y="3075471"/>
                  <a:pt x="2865005" y="3091676"/>
                  <a:pt x="2643050" y="3112559"/>
                </a:cubicBezTo>
                <a:lnTo>
                  <a:pt x="2426006" y="3161942"/>
                </a:lnTo>
                <a:lnTo>
                  <a:pt x="2291811" y="3176941"/>
                </a:lnTo>
                <a:lnTo>
                  <a:pt x="2201685" y="3200625"/>
                </a:lnTo>
                <a:cubicBezTo>
                  <a:pt x="2115718" y="3217427"/>
                  <a:pt x="2132108" y="3186461"/>
                  <a:pt x="2046141" y="3203263"/>
                </a:cubicBezTo>
                <a:cubicBezTo>
                  <a:pt x="2010569" y="3191771"/>
                  <a:pt x="1980262" y="3182883"/>
                  <a:pt x="1953987" y="3176250"/>
                </a:cubicBezTo>
                <a:lnTo>
                  <a:pt x="1924440" y="3170393"/>
                </a:lnTo>
                <a:lnTo>
                  <a:pt x="1907653" y="3175484"/>
                </a:lnTo>
                <a:cubicBezTo>
                  <a:pt x="1878061" y="3178004"/>
                  <a:pt x="1876006" y="3207968"/>
                  <a:pt x="1856828" y="3184705"/>
                </a:cubicBezTo>
                <a:lnTo>
                  <a:pt x="1831611" y="3205201"/>
                </a:lnTo>
                <a:lnTo>
                  <a:pt x="1715859" y="3229661"/>
                </a:lnTo>
                <a:lnTo>
                  <a:pt x="1573012" y="3250275"/>
                </a:lnTo>
                <a:lnTo>
                  <a:pt x="1525936" y="3243056"/>
                </a:lnTo>
                <a:lnTo>
                  <a:pt x="1515932" y="3243699"/>
                </a:lnTo>
                <a:cubicBezTo>
                  <a:pt x="1483797" y="3247820"/>
                  <a:pt x="1486309" y="3252662"/>
                  <a:pt x="1418247" y="3236042"/>
                </a:cubicBezTo>
                <a:cubicBezTo>
                  <a:pt x="1389292" y="3213946"/>
                  <a:pt x="1345427" y="3216968"/>
                  <a:pt x="1311781" y="3207733"/>
                </a:cubicBezTo>
                <a:lnTo>
                  <a:pt x="1287526" y="3195564"/>
                </a:lnTo>
                <a:lnTo>
                  <a:pt x="1275912" y="3202348"/>
                </a:lnTo>
                <a:cubicBezTo>
                  <a:pt x="1219626" y="3232740"/>
                  <a:pt x="1230867" y="3206674"/>
                  <a:pt x="1160923" y="3219676"/>
                </a:cubicBezTo>
                <a:cubicBezTo>
                  <a:pt x="1120939" y="3215839"/>
                  <a:pt x="1029087" y="3185516"/>
                  <a:pt x="909690" y="3216919"/>
                </a:cubicBezTo>
                <a:cubicBezTo>
                  <a:pt x="860463" y="3220671"/>
                  <a:pt x="794970" y="3221233"/>
                  <a:pt x="764020" y="3235844"/>
                </a:cubicBezTo>
                <a:cubicBezTo>
                  <a:pt x="713142" y="3261931"/>
                  <a:pt x="769145" y="3237498"/>
                  <a:pt x="701915" y="3250223"/>
                </a:cubicBezTo>
                <a:cubicBezTo>
                  <a:pt x="644188" y="3215027"/>
                  <a:pt x="531278" y="3284445"/>
                  <a:pt x="463292" y="3316636"/>
                </a:cubicBezTo>
                <a:cubicBezTo>
                  <a:pt x="456096" y="3336479"/>
                  <a:pt x="389128" y="3337531"/>
                  <a:pt x="369865" y="3339094"/>
                </a:cubicBezTo>
                <a:cubicBezTo>
                  <a:pt x="365488" y="3372375"/>
                  <a:pt x="330307" y="3346614"/>
                  <a:pt x="318911" y="3367912"/>
                </a:cubicBezTo>
                <a:cubicBezTo>
                  <a:pt x="256531" y="3381126"/>
                  <a:pt x="186611" y="3396061"/>
                  <a:pt x="119548" y="3404651"/>
                </a:cubicBezTo>
                <a:lnTo>
                  <a:pt x="0" y="3414000"/>
                </a:lnTo>
                <a:lnTo>
                  <a:pt x="0" y="2"/>
                </a:lnTo>
                <a:lnTo>
                  <a:pt x="3459904" y="1"/>
                </a:lnTo>
                <a:cubicBezTo>
                  <a:pt x="3459905" y="1"/>
                  <a:pt x="3459906" y="0"/>
                  <a:pt x="3459907" y="0"/>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1304924" y="627385"/>
            <a:ext cx="9620251" cy="8562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kern="1200">
                <a:solidFill>
                  <a:schemeClr val="tx1"/>
                </a:solidFill>
                <a:latin typeface="Garamond"/>
                <a:ea typeface="+mj-ea"/>
                <a:cs typeface="+mj-cs"/>
              </a:rPr>
              <a:t>Key Location Proximities</a:t>
            </a:r>
          </a:p>
        </p:txBody>
      </p:sp>
      <p:sp>
        <p:nvSpPr>
          <p:cNvPr id="20" name="Freeform: Shape 19">
            <a:extLst>
              <a:ext uri="{FF2B5EF4-FFF2-40B4-BE49-F238E27FC236}">
                <a16:creationId xmlns:a16="http://schemas.microsoft.com/office/drawing/2014/main" id="{608CD17C-4A7C-477D-A659-BA8A89A787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71775" y="1609518"/>
            <a:ext cx="6610350" cy="2942351"/>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 name="Picture 1" descr="A screenshot of a map&#10;&#10;Description automatically generated">
            <a:extLst>
              <a:ext uri="{FF2B5EF4-FFF2-40B4-BE49-F238E27FC236}">
                <a16:creationId xmlns:a16="http://schemas.microsoft.com/office/drawing/2014/main" id="{123EEDBF-821C-E502-3F7E-303CD1D7735A}"/>
              </a:ext>
            </a:extLst>
          </p:cNvPr>
          <p:cNvPicPr>
            <a:picLocks noChangeAspect="1"/>
          </p:cNvPicPr>
          <p:nvPr/>
        </p:nvPicPr>
        <p:blipFill>
          <a:blip r:embed="rId2"/>
          <a:stretch>
            <a:fillRect/>
          </a:stretch>
        </p:blipFill>
        <p:spPr>
          <a:xfrm>
            <a:off x="2932642" y="2059137"/>
            <a:ext cx="6286500" cy="2043111"/>
          </a:xfrm>
          <a:prstGeom prst="rect">
            <a:avLst/>
          </a:prstGeom>
        </p:spPr>
      </p:pic>
      <p:sp>
        <p:nvSpPr>
          <p:cNvPr id="4" name="TextBox 3">
            <a:extLst>
              <a:ext uri="{FF2B5EF4-FFF2-40B4-BE49-F238E27FC236}">
                <a16:creationId xmlns:a16="http://schemas.microsoft.com/office/drawing/2014/main" id="{D2C34D0E-363E-A9AF-5F5D-0875C7A88E0F}"/>
              </a:ext>
            </a:extLst>
          </p:cNvPr>
          <p:cNvSpPr txBox="1"/>
          <p:nvPr/>
        </p:nvSpPr>
        <p:spPr>
          <a:xfrm>
            <a:off x="1819275" y="4845083"/>
            <a:ext cx="8572500" cy="1374741"/>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gn="ctr">
              <a:lnSpc>
                <a:spcPct val="90000"/>
              </a:lnSpc>
              <a:spcAft>
                <a:spcPts val="600"/>
              </a:spcAft>
              <a:buFont typeface="Arial" panose="020B0604020202020204" pitchFamily="34" charset="0"/>
              <a:buChar char="•"/>
            </a:pPr>
            <a:r>
              <a:rPr lang="en-US" sz="1700"/>
              <a:t>Using KSC LC-39A as an example, launch sites are very close to railways for large part and supply transportation. Launch sites are close to highways for human and supply transport. Launch sites are also close to coasts and relatively far from cities so that launch failures can land in the sea to avoid rocketsfalling on densely populated areas.</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37</a:t>
            </a:fld>
            <a:endParaRPr lang="en-US" sz="1000">
              <a:solidFill>
                <a:schemeClr val="tx1">
                  <a:tint val="75000"/>
                </a:schemeClr>
              </a:solidFill>
              <a:latin typeface="+mn-lt"/>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638881" y="417576"/>
            <a:ext cx="10909640" cy="1249394"/>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600" dirty="0">
                <a:solidFill>
                  <a:schemeClr val="tx1">
                    <a:lumMod val="95000"/>
                    <a:lumOff val="5000"/>
                  </a:schemeClr>
                </a:solidFill>
                <a:latin typeface="Garamond"/>
                <a:ea typeface="+mj-ea"/>
                <a:cs typeface="Calibri Light"/>
              </a:rPr>
              <a:t>Successful Launches Across Launch Sites</a:t>
            </a:r>
            <a:endParaRPr lang="en-US" sz="6600" kern="1200" dirty="0">
              <a:solidFill>
                <a:schemeClr val="tx1">
                  <a:lumMod val="95000"/>
                  <a:lumOff val="5000"/>
                </a:schemeClr>
              </a:solidFill>
              <a:latin typeface="Garamond"/>
              <a:ea typeface="+mj-ea"/>
              <a:cs typeface="Calibri Light"/>
            </a:endParaRPr>
          </a:p>
        </p:txBody>
      </p:sp>
      <p:sp>
        <p:nvSpPr>
          <p:cNvPr id="13"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39</a:t>
            </a:fld>
            <a:endParaRPr lang="en-US" sz="1200">
              <a:solidFill>
                <a:schemeClr val="tx1">
                  <a:tint val="75000"/>
                </a:schemeClr>
              </a:solidFill>
              <a:latin typeface="+mn-lt"/>
            </a:endParaRPr>
          </a:p>
        </p:txBody>
      </p:sp>
      <p:pic>
        <p:nvPicPr>
          <p:cNvPr id="5" name="Picture 4" descr="A pie chart with numbers and text&#10;&#10;Description automatically generated">
            <a:extLst>
              <a:ext uri="{FF2B5EF4-FFF2-40B4-BE49-F238E27FC236}">
                <a16:creationId xmlns:a16="http://schemas.microsoft.com/office/drawing/2014/main" id="{B6E2D93C-B867-852E-3666-AE86A9385112}"/>
              </a:ext>
            </a:extLst>
          </p:cNvPr>
          <p:cNvPicPr>
            <a:picLocks noChangeAspect="1"/>
          </p:cNvPicPr>
          <p:nvPr/>
        </p:nvPicPr>
        <p:blipFill>
          <a:blip r:embed="rId2"/>
          <a:stretch>
            <a:fillRect/>
          </a:stretch>
        </p:blipFill>
        <p:spPr>
          <a:xfrm>
            <a:off x="1581150" y="1947430"/>
            <a:ext cx="9029700" cy="3524250"/>
          </a:xfrm>
          <a:prstGeom prst="rect">
            <a:avLst/>
          </a:prstGeom>
        </p:spPr>
      </p:pic>
      <p:sp>
        <p:nvSpPr>
          <p:cNvPr id="6" name="TextBox 5">
            <a:extLst>
              <a:ext uri="{FF2B5EF4-FFF2-40B4-BE49-F238E27FC236}">
                <a16:creationId xmlns:a16="http://schemas.microsoft.com/office/drawing/2014/main" id="{1516846A-5E63-DC6F-F591-415CE210F73F}"/>
              </a:ext>
            </a:extLst>
          </p:cNvPr>
          <p:cNvSpPr txBox="1"/>
          <p:nvPr/>
        </p:nvSpPr>
        <p:spPr>
          <a:xfrm>
            <a:off x="1402773" y="5333998"/>
            <a:ext cx="976745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Garamond"/>
                <a:ea typeface="+mn-lt"/>
                <a:cs typeface="+mn-lt"/>
              </a:rPr>
              <a:t>This is the distribution of successful landings across all launch sites. CCAFS LC-40 is the old name of CCAFS SLC-40 so CCAFS and KSC have the same amount of successful landings, but a majority of the successful landings where performed before the name change. VAFB has the smallest share of successful landings. This may be due to smaller sample and increase in difficulty of launching in the west coast.</a:t>
            </a:r>
            <a:endParaRPr lang="en-US" dirty="0">
              <a:latin typeface="Garamond"/>
            </a:endParaRPr>
          </a:p>
        </p:txBody>
      </p:sp>
    </p:spTree>
    <p:extLst>
      <p:ext uri="{BB962C8B-B14F-4D97-AF65-F5344CB8AC3E}">
        <p14:creationId xmlns:p14="http://schemas.microsoft.com/office/powerpoint/2010/main" val="165607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EA73C6C2-7243-14AF-F87A-F36897FBFD76}"/>
              </a:ext>
            </a:extLst>
          </p:cNvPr>
          <p:cNvSpPr>
            <a:spLocks noGrp="1"/>
          </p:cNvSpPr>
          <p:nvPr>
            <p:ph type="title"/>
          </p:nvPr>
        </p:nvSpPr>
        <p:spPr>
          <a:xfrm>
            <a:off x="284019" y="574194"/>
            <a:ext cx="3955659" cy="5571066"/>
          </a:xfrm>
        </p:spPr>
        <p:txBody>
          <a:bodyPr vert="horz" lIns="91440" tIns="45720" rIns="91440" bIns="45720" rtlCol="0" anchor="ctr">
            <a:normAutofit/>
          </a:bodyPr>
          <a:lstStyle/>
          <a:p>
            <a:r>
              <a:rPr lang="en-US" sz="5400" b="1" kern="1200">
                <a:solidFill>
                  <a:srgbClr val="FFFFFF"/>
                </a:solidFill>
                <a:latin typeface="Garamond"/>
              </a:rPr>
              <a:t>Introduction</a:t>
            </a:r>
          </a:p>
        </p:txBody>
      </p:sp>
      <p:sp>
        <p:nvSpPr>
          <p:cNvPr id="4" name="Text Placeholder 3">
            <a:extLst>
              <a:ext uri="{FF2B5EF4-FFF2-40B4-BE49-F238E27FC236}">
                <a16:creationId xmlns:a16="http://schemas.microsoft.com/office/drawing/2014/main" id="{9B2DB9BD-F832-78FD-EDD9-2B042DD28950}"/>
              </a:ext>
            </a:extLst>
          </p:cNvPr>
          <p:cNvSpPr>
            <a:spLocks/>
          </p:cNvSpPr>
          <p:nvPr/>
        </p:nvSpPr>
        <p:spPr>
          <a:xfrm>
            <a:off x="839788" y="1681163"/>
            <a:ext cx="5157787" cy="823912"/>
          </a:xfrm>
          <a:prstGeom prst="rect">
            <a:avLst/>
          </a:prstGeom>
        </p:spPr>
        <p:txBody>
          <a:bodyPr/>
          <a:lstStyle/>
          <a:p>
            <a:endParaRPr lang="en-US"/>
          </a:p>
        </p:txBody>
      </p:sp>
      <p:pic>
        <p:nvPicPr>
          <p:cNvPr id="7" name="Content Placeholder 6" descr="A rocket taking off from a runway&#10;&#10;Description automatically generated">
            <a:extLst>
              <a:ext uri="{FF2B5EF4-FFF2-40B4-BE49-F238E27FC236}">
                <a16:creationId xmlns:a16="http://schemas.microsoft.com/office/drawing/2014/main" id="{D4BAF56A-3CF0-317E-5FAF-440936097378}"/>
              </a:ext>
            </a:extLst>
          </p:cNvPr>
          <p:cNvPicPr>
            <a:picLocks noChangeAspect="1"/>
          </p:cNvPicPr>
          <p:nvPr/>
        </p:nvPicPr>
        <p:blipFill>
          <a:blip r:embed="rId2"/>
          <a:stretch>
            <a:fillRect/>
          </a:stretch>
        </p:blipFill>
        <p:spPr>
          <a:xfrm>
            <a:off x="7990093" y="582820"/>
            <a:ext cx="3540690" cy="2976137"/>
          </a:xfrm>
          <a:prstGeom prst="rect">
            <a:avLst/>
          </a:prstGeom>
        </p:spPr>
      </p:pic>
      <p:sp>
        <p:nvSpPr>
          <p:cNvPr id="5" name="Text Placeholder 4">
            <a:extLst>
              <a:ext uri="{FF2B5EF4-FFF2-40B4-BE49-F238E27FC236}">
                <a16:creationId xmlns:a16="http://schemas.microsoft.com/office/drawing/2014/main" id="{5530B2CB-FD50-57E5-8526-0BC271080667}"/>
              </a:ext>
            </a:extLst>
          </p:cNvPr>
          <p:cNvSpPr>
            <a:spLocks/>
          </p:cNvSpPr>
          <p:nvPr/>
        </p:nvSpPr>
        <p:spPr>
          <a:xfrm>
            <a:off x="4392524" y="95253"/>
            <a:ext cx="3181376" cy="505707"/>
          </a:xfrm>
          <a:prstGeom prst="rect">
            <a:avLst/>
          </a:prstGeom>
        </p:spPr>
        <p:txBody>
          <a:bodyPr lIns="91440" tIns="45720" rIns="91440" bIns="45720" anchor="b"/>
          <a:lstStyle/>
          <a:p>
            <a:pPr defTabSz="557784">
              <a:spcAft>
                <a:spcPts val="600"/>
              </a:spcAft>
            </a:pPr>
            <a:r>
              <a:rPr lang="en-US" sz="4000" kern="1200">
                <a:solidFill>
                  <a:schemeClr val="tx1"/>
                </a:solidFill>
                <a:latin typeface="Garamond"/>
                <a:ea typeface="+mn-lt"/>
                <a:cs typeface="+mn-lt"/>
              </a:rPr>
              <a:t>Background:</a:t>
            </a:r>
            <a:endParaRPr lang="en-US" sz="6000">
              <a:latin typeface="Garamond"/>
            </a:endParaRPr>
          </a:p>
        </p:txBody>
      </p:sp>
      <p:sp>
        <p:nvSpPr>
          <p:cNvPr id="6" name="Content Placeholder 5">
            <a:extLst>
              <a:ext uri="{FF2B5EF4-FFF2-40B4-BE49-F238E27FC236}">
                <a16:creationId xmlns:a16="http://schemas.microsoft.com/office/drawing/2014/main" id="{A3939686-67C6-6143-A492-091A143FA6CB}"/>
              </a:ext>
            </a:extLst>
          </p:cNvPr>
          <p:cNvSpPr>
            <a:spLocks/>
          </p:cNvSpPr>
          <p:nvPr/>
        </p:nvSpPr>
        <p:spPr>
          <a:xfrm>
            <a:off x="4517605" y="603401"/>
            <a:ext cx="3343012" cy="2215373"/>
          </a:xfrm>
          <a:prstGeom prst="rect">
            <a:avLst/>
          </a:prstGeom>
        </p:spPr>
        <p:txBody>
          <a:bodyPr lIns="91440" tIns="45720" rIns="91440" bIns="45720" anchor="t"/>
          <a:lstStyle/>
          <a:p>
            <a:pPr defTabSz="557784">
              <a:spcAft>
                <a:spcPts val="600"/>
              </a:spcAft>
            </a:pPr>
            <a:r>
              <a:rPr lang="en-US" sz="2000" kern="1200" dirty="0">
                <a:latin typeface="Garamond"/>
                <a:ea typeface="+mn-lt"/>
                <a:cs typeface="+mn-lt"/>
              </a:rPr>
              <a:t>• Commercial Space Age is Here</a:t>
            </a:r>
            <a:r>
              <a:rPr lang="en-US" sz="2000" dirty="0">
                <a:latin typeface="Garamond"/>
                <a:ea typeface="+mn-lt"/>
                <a:cs typeface="+mn-lt"/>
              </a:rPr>
              <a:t> </a:t>
            </a:r>
            <a:endParaRPr lang="en-US" sz="1600" kern="1200">
              <a:solidFill>
                <a:schemeClr val="tx1"/>
              </a:solidFill>
              <a:latin typeface="Garamond"/>
            </a:endParaRPr>
          </a:p>
          <a:p>
            <a:pPr defTabSz="557784">
              <a:spcAft>
                <a:spcPts val="600"/>
              </a:spcAft>
            </a:pPr>
            <a:r>
              <a:rPr lang="en-US" sz="2000" kern="1200" dirty="0">
                <a:latin typeface="Garamond"/>
                <a:ea typeface="+mn-lt"/>
                <a:cs typeface="+mn-lt"/>
              </a:rPr>
              <a:t>• Space X has best pricing ($62 million vs. $165 million USD) </a:t>
            </a:r>
            <a:endParaRPr lang="en-US" sz="1600" kern="1200" dirty="0">
              <a:latin typeface="Garamond"/>
              <a:ea typeface="+mn-lt"/>
              <a:cs typeface="+mn-lt"/>
            </a:endParaRPr>
          </a:p>
          <a:p>
            <a:pPr defTabSz="557784">
              <a:spcAft>
                <a:spcPts val="600"/>
              </a:spcAft>
            </a:pPr>
            <a:r>
              <a:rPr lang="en-US" sz="2000" kern="1200" dirty="0">
                <a:latin typeface="Garamond"/>
                <a:ea typeface="+mn-lt"/>
                <a:cs typeface="+mn-lt"/>
              </a:rPr>
              <a:t>• Largely due to ability to recover part of rocket (Stage </a:t>
            </a:r>
            <a:r>
              <a:rPr lang="en-US" sz="2000" dirty="0">
                <a:latin typeface="Garamond"/>
                <a:ea typeface="+mn-lt"/>
                <a:cs typeface="+mn-lt"/>
              </a:rPr>
              <a:t>1)</a:t>
            </a:r>
            <a:endParaRPr lang="en-US" sz="2000" kern="1200" dirty="0">
              <a:latin typeface="Garamond"/>
              <a:ea typeface="+mn-lt"/>
              <a:cs typeface="+mn-lt"/>
            </a:endParaRPr>
          </a:p>
          <a:p>
            <a:pPr defTabSz="557784">
              <a:spcAft>
                <a:spcPts val="600"/>
              </a:spcAft>
            </a:pPr>
            <a:r>
              <a:rPr lang="en-US" sz="2000" kern="1200" dirty="0">
                <a:latin typeface="Garamond"/>
                <a:ea typeface="+mn-lt"/>
                <a:cs typeface="+mn-lt"/>
              </a:rPr>
              <a:t> • Space Y wants to compete with Space X </a:t>
            </a:r>
            <a:r>
              <a:rPr lang="en-US" sz="2400" b="1" kern="1200" dirty="0">
                <a:latin typeface="Garamond"/>
                <a:ea typeface="+mn-lt"/>
                <a:cs typeface="+mn-lt"/>
              </a:rPr>
              <a:t>Problem:</a:t>
            </a:r>
          </a:p>
          <a:p>
            <a:pPr defTabSz="557784">
              <a:spcAft>
                <a:spcPts val="600"/>
              </a:spcAft>
            </a:pPr>
            <a:r>
              <a:rPr lang="en-US" sz="2000" kern="1200" dirty="0">
                <a:latin typeface="Garamond"/>
                <a:ea typeface="+mn-lt"/>
                <a:cs typeface="+mn-lt"/>
              </a:rPr>
              <a:t> • Space Y tasks us to train a machine learning model to predict successful Stage 1 recovery</a:t>
            </a:r>
            <a:endParaRPr lang="en-US" sz="1600" kern="1200" dirty="0">
              <a:latin typeface="Garamond"/>
              <a:cs typeface="Calibri"/>
            </a:endParaRPr>
          </a:p>
          <a:p>
            <a:pPr defTabSz="557784">
              <a:spcAft>
                <a:spcPts val="600"/>
              </a:spcAft>
            </a:pPr>
            <a:endParaRPr lang="en-US" sz="2000" kern="1200">
              <a:solidFill>
                <a:schemeClr val="tx1"/>
              </a:solidFill>
              <a:latin typeface="Garamond"/>
              <a:cs typeface="Calibri" panose="020F0502020204030204"/>
            </a:endParaRPr>
          </a:p>
          <a:p>
            <a:pPr defTabSz="557784">
              <a:spcAft>
                <a:spcPts val="600"/>
              </a:spcAft>
            </a:pPr>
            <a:endParaRPr lang="en-US" sz="2000" kern="1200">
              <a:solidFill>
                <a:schemeClr val="tx1"/>
              </a:solidFill>
              <a:latin typeface="Garamond"/>
              <a:cs typeface="Calibri" panose="020F0502020204030204"/>
            </a:endParaRPr>
          </a:p>
          <a:p>
            <a:pPr defTabSz="557784">
              <a:spcAft>
                <a:spcPts val="600"/>
              </a:spcAft>
            </a:pPr>
            <a:endParaRPr lang="en-US" sz="2000" kern="1200">
              <a:solidFill>
                <a:schemeClr val="tx1"/>
              </a:solidFill>
              <a:latin typeface="Garamond"/>
              <a:cs typeface="Calibri" panose="020F0502020204030204"/>
            </a:endParaRPr>
          </a:p>
          <a:p>
            <a:pPr>
              <a:spcAft>
                <a:spcPts val="600"/>
              </a:spcAft>
            </a:pPr>
            <a:endParaRPr lang="en-US" sz="3600">
              <a:latin typeface="Garamond"/>
              <a:cs typeface="Calibri" panose="020F0502020204030204"/>
            </a:endParaRPr>
          </a:p>
        </p:txBody>
      </p:sp>
    </p:spTree>
    <p:extLst>
      <p:ext uri="{BB962C8B-B14F-4D97-AF65-F5344CB8AC3E}">
        <p14:creationId xmlns:p14="http://schemas.microsoft.com/office/powerpoint/2010/main" val="2373830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638881" y="417576"/>
            <a:ext cx="10909640" cy="1249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100" kern="1200" dirty="0">
                <a:solidFill>
                  <a:schemeClr val="tx1"/>
                </a:solidFill>
                <a:latin typeface="Garamond"/>
                <a:ea typeface="+mj-ea"/>
                <a:cs typeface="+mj-cs"/>
              </a:rPr>
              <a:t>Highest Success Rate </a:t>
            </a:r>
            <a:r>
              <a:rPr lang="en-US" sz="6100" dirty="0">
                <a:solidFill>
                  <a:schemeClr val="tx1"/>
                </a:solidFill>
                <a:latin typeface="Garamond"/>
                <a:ea typeface="+mj-ea"/>
                <a:cs typeface="+mj-cs"/>
              </a:rPr>
              <a:t>Launch Site</a:t>
            </a:r>
            <a:endParaRPr lang="en-US" sz="6100" kern="1200" dirty="0">
              <a:solidFill>
                <a:schemeClr val="tx1"/>
              </a:solidFill>
              <a:latin typeface="Garamond"/>
              <a:ea typeface="+mj-ea"/>
              <a:cs typeface="Calibri Light"/>
            </a:endParaRPr>
          </a:p>
        </p:txBody>
      </p:sp>
      <p:sp>
        <p:nvSpPr>
          <p:cNvPr id="15"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red pie chart&#10;&#10;Description automatically generated">
            <a:extLst>
              <a:ext uri="{FF2B5EF4-FFF2-40B4-BE49-F238E27FC236}">
                <a16:creationId xmlns:a16="http://schemas.microsoft.com/office/drawing/2014/main" id="{E7095C75-D84A-BF82-B303-F845F97A6BB5}"/>
              </a:ext>
            </a:extLst>
          </p:cNvPr>
          <p:cNvPicPr>
            <a:picLocks noChangeAspect="1"/>
          </p:cNvPicPr>
          <p:nvPr/>
        </p:nvPicPr>
        <p:blipFill>
          <a:blip r:embed="rId2"/>
          <a:stretch>
            <a:fillRect/>
          </a:stretch>
        </p:blipFill>
        <p:spPr>
          <a:xfrm>
            <a:off x="534237" y="1929199"/>
            <a:ext cx="11120477" cy="3586353"/>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4" name="TextBox 3">
            <a:extLst>
              <a:ext uri="{FF2B5EF4-FFF2-40B4-BE49-F238E27FC236}">
                <a16:creationId xmlns:a16="http://schemas.microsoft.com/office/drawing/2014/main" id="{FE41F559-3EC6-7598-F2FF-A851AF5459FD}"/>
              </a:ext>
            </a:extLst>
          </p:cNvPr>
          <p:cNvSpPr txBox="1"/>
          <p:nvPr/>
        </p:nvSpPr>
        <p:spPr>
          <a:xfrm>
            <a:off x="513773" y="5784272"/>
            <a:ext cx="1129722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Garamond"/>
                <a:ea typeface="+mn-lt"/>
                <a:cs typeface="+mn-lt"/>
              </a:rPr>
              <a:t>KSC LC-39A has the highest success rate with 10 successful landings and 3 failed landings.</a:t>
            </a:r>
            <a:endParaRPr lang="en-US" sz="2400">
              <a:latin typeface="Garamond"/>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200" kern="1200" dirty="0">
                <a:solidFill>
                  <a:schemeClr val="tx1"/>
                </a:solidFill>
                <a:latin typeface="Garamond"/>
                <a:ea typeface="+mj-ea"/>
                <a:cs typeface="+mj-cs"/>
              </a:rPr>
              <a:t>Payload Mass vs. Success vs. Booster </a:t>
            </a:r>
            <a:r>
              <a:rPr lang="en-US" sz="4200" dirty="0">
                <a:solidFill>
                  <a:schemeClr val="tx1"/>
                </a:solidFill>
                <a:latin typeface="Garamond"/>
                <a:ea typeface="+mj-ea"/>
                <a:cs typeface="+mj-cs"/>
              </a:rPr>
              <a:t>Version Category</a:t>
            </a:r>
            <a:endParaRPr lang="en-US" sz="4200" kern="1200" dirty="0">
              <a:solidFill>
                <a:schemeClr val="tx1"/>
              </a:solidFill>
              <a:latin typeface="Garamond"/>
              <a:ea typeface="+mj-ea"/>
              <a:cs typeface="Calibri Light"/>
            </a:endParaRPr>
          </a:p>
        </p:txBody>
      </p:sp>
      <p:sp>
        <p:nvSpPr>
          <p:cNvPr id="19"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pic>
        <p:nvPicPr>
          <p:cNvPr id="2" name="Picture 1" descr="A graph with colorful dots&#10;&#10;Description automatically generated">
            <a:extLst>
              <a:ext uri="{FF2B5EF4-FFF2-40B4-BE49-F238E27FC236}">
                <a16:creationId xmlns:a16="http://schemas.microsoft.com/office/drawing/2014/main" id="{0E2AB8E8-1024-1F9A-E11D-169B4AD767FE}"/>
              </a:ext>
            </a:extLst>
          </p:cNvPr>
          <p:cNvPicPr>
            <a:picLocks noChangeAspect="1"/>
          </p:cNvPicPr>
          <p:nvPr/>
        </p:nvPicPr>
        <p:blipFill>
          <a:blip r:embed="rId2"/>
          <a:stretch>
            <a:fillRect/>
          </a:stretch>
        </p:blipFill>
        <p:spPr>
          <a:xfrm>
            <a:off x="276225" y="1843088"/>
            <a:ext cx="11639550" cy="3171825"/>
          </a:xfrm>
          <a:prstGeom prst="rect">
            <a:avLst/>
          </a:prstGeom>
        </p:spPr>
      </p:pic>
      <p:sp>
        <p:nvSpPr>
          <p:cNvPr id="4" name="TextBox 3">
            <a:extLst>
              <a:ext uri="{FF2B5EF4-FFF2-40B4-BE49-F238E27FC236}">
                <a16:creationId xmlns:a16="http://schemas.microsoft.com/office/drawing/2014/main" id="{6031FDEA-9275-712F-A2DF-7BD853FBD131}"/>
              </a:ext>
            </a:extLst>
          </p:cNvPr>
          <p:cNvSpPr txBox="1"/>
          <p:nvPr/>
        </p:nvSpPr>
        <p:spPr>
          <a:xfrm>
            <a:off x="467592" y="5206999"/>
            <a:ext cx="11256817"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err="1">
                <a:latin typeface="Garamond"/>
                <a:ea typeface="+mn-lt"/>
                <a:cs typeface="+mn-lt"/>
              </a:rPr>
              <a:t>Plotly</a:t>
            </a:r>
            <a:r>
              <a:rPr lang="en-US" sz="2000" dirty="0">
                <a:latin typeface="Garamond"/>
                <a:ea typeface="+mn-lt"/>
                <a:cs typeface="+mn-lt"/>
              </a:rPr>
              <a:t> dashboard has a Payload range selector. However, this is set from 0-10000 instead of the max Payload of 15600. Class indicates 1 for successful landing and 0 for failure. Scatter plot also accounts for booster version category in color and number of launches in point size. In this particular range of 0-6000, interestingly there are two failed landings with payloads of zero kg.</a:t>
            </a:r>
            <a:endParaRPr lang="en-US" sz="2000">
              <a:latin typeface="Garamond"/>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638881" y="417576"/>
            <a:ext cx="10909640" cy="1249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600" kern="1200">
                <a:solidFill>
                  <a:schemeClr val="tx1"/>
                </a:solidFill>
                <a:latin typeface="Garamond"/>
                <a:ea typeface="+mj-ea"/>
                <a:cs typeface="+mj-cs"/>
              </a:rPr>
              <a:t>Classification Accuracy</a:t>
            </a:r>
          </a:p>
        </p:txBody>
      </p:sp>
      <p:sp>
        <p:nvSpPr>
          <p:cNvPr id="16"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ar graph with different colored bars&#10;&#10;Description automatically generated">
            <a:extLst>
              <a:ext uri="{FF2B5EF4-FFF2-40B4-BE49-F238E27FC236}">
                <a16:creationId xmlns:a16="http://schemas.microsoft.com/office/drawing/2014/main" id="{E8EB0F56-3EF0-B653-3661-19A874827D6A}"/>
              </a:ext>
            </a:extLst>
          </p:cNvPr>
          <p:cNvPicPr>
            <a:picLocks noChangeAspect="1"/>
          </p:cNvPicPr>
          <p:nvPr/>
        </p:nvPicPr>
        <p:blipFill>
          <a:blip r:embed="rId2"/>
          <a:stretch>
            <a:fillRect/>
          </a:stretch>
        </p:blipFill>
        <p:spPr>
          <a:xfrm>
            <a:off x="1078599" y="2044654"/>
            <a:ext cx="10031754" cy="3586353"/>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638881" y="417576"/>
            <a:ext cx="10909640" cy="1249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600" kern="1200">
                <a:solidFill>
                  <a:schemeClr val="tx1"/>
                </a:solidFill>
                <a:latin typeface="Garamond"/>
                <a:ea typeface="+mj-ea"/>
                <a:cs typeface="+mj-cs"/>
              </a:rPr>
              <a:t>Confusion Matrix</a:t>
            </a:r>
          </a:p>
        </p:txBody>
      </p:sp>
      <p:sp>
        <p:nvSpPr>
          <p:cNvPr id="16"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graph of different colored squares&#10;&#10;Description automatically generated">
            <a:extLst>
              <a:ext uri="{FF2B5EF4-FFF2-40B4-BE49-F238E27FC236}">
                <a16:creationId xmlns:a16="http://schemas.microsoft.com/office/drawing/2014/main" id="{7B2D2065-C503-11E1-B0CF-CDD944CA4DC3}"/>
              </a:ext>
            </a:extLst>
          </p:cNvPr>
          <p:cNvPicPr>
            <a:picLocks noChangeAspect="1"/>
          </p:cNvPicPr>
          <p:nvPr/>
        </p:nvPicPr>
        <p:blipFill>
          <a:blip r:embed="rId2"/>
          <a:stretch>
            <a:fillRect/>
          </a:stretch>
        </p:blipFill>
        <p:spPr>
          <a:xfrm>
            <a:off x="1583340" y="2217836"/>
            <a:ext cx="9022272" cy="3586353"/>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D1A2CED-DA9B-4CCF-8215-CFC65FE71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1115568" y="509521"/>
            <a:ext cx="10232136" cy="10149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6000" b="1" kern="1200">
                <a:solidFill>
                  <a:schemeClr val="tx1"/>
                </a:solidFill>
                <a:latin typeface="Garamond"/>
                <a:ea typeface="+mj-ea"/>
                <a:cs typeface="+mj-cs"/>
              </a:rPr>
              <a:t>Conclusions</a:t>
            </a:r>
          </a:p>
        </p:txBody>
      </p:sp>
      <p:sp>
        <p:nvSpPr>
          <p:cNvPr id="19" name="Rectangle 18">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658327"/>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45</a:t>
            </a:fld>
            <a:endParaRPr lang="en-US" sz="1200">
              <a:solidFill>
                <a:schemeClr val="tx1">
                  <a:lumMod val="50000"/>
                  <a:lumOff val="50000"/>
                </a:schemeClr>
              </a:solidFill>
              <a:latin typeface="+mn-lt"/>
            </a:endParaRPr>
          </a:p>
        </p:txBody>
      </p:sp>
      <p:graphicFrame>
        <p:nvGraphicFramePr>
          <p:cNvPr id="11" name="TextBox 1">
            <a:extLst>
              <a:ext uri="{FF2B5EF4-FFF2-40B4-BE49-F238E27FC236}">
                <a16:creationId xmlns:a16="http://schemas.microsoft.com/office/drawing/2014/main" id="{7686DE6A-C989-2A2D-32BB-C856D95D9F59}"/>
              </a:ext>
            </a:extLst>
          </p:cNvPr>
          <p:cNvGraphicFramePr/>
          <p:nvPr>
            <p:extLst>
              <p:ext uri="{D42A27DB-BD31-4B8C-83A1-F6EECF244321}">
                <p14:modId xmlns:p14="http://schemas.microsoft.com/office/powerpoint/2010/main" val="2536656638"/>
              </p:ext>
            </p:extLst>
          </p:nvPr>
        </p:nvGraphicFramePr>
        <p:xfrm>
          <a:off x="1115568" y="1673352"/>
          <a:ext cx="10232136" cy="4334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ea typeface="+mn-lt"/>
                <a:cs typeface="+mn-lt"/>
              </a:rPr>
              <a:t>Instructors: Rav Ahuja, Alex </a:t>
            </a:r>
            <a:r>
              <a:rPr lang="en-US" sz="2200" err="1">
                <a:solidFill>
                  <a:schemeClr val="accent3">
                    <a:lumMod val="25000"/>
                  </a:schemeClr>
                </a:solidFill>
                <a:ea typeface="+mn-lt"/>
                <a:cs typeface="+mn-lt"/>
              </a:rPr>
              <a:t>Aklson</a:t>
            </a:r>
            <a:r>
              <a:rPr lang="en-US" sz="2200" dirty="0">
                <a:solidFill>
                  <a:schemeClr val="accent3">
                    <a:lumMod val="25000"/>
                  </a:schemeClr>
                </a:solidFill>
                <a:ea typeface="+mn-lt"/>
                <a:cs typeface="+mn-lt"/>
              </a:rPr>
              <a:t>, </a:t>
            </a:r>
            <a:r>
              <a:rPr lang="en-US" sz="2200" err="1">
                <a:solidFill>
                  <a:schemeClr val="accent3">
                    <a:lumMod val="25000"/>
                  </a:schemeClr>
                </a:solidFill>
                <a:ea typeface="+mn-lt"/>
                <a:cs typeface="+mn-lt"/>
              </a:rPr>
              <a:t>Aije</a:t>
            </a:r>
            <a:r>
              <a:rPr lang="en-US" sz="2200" dirty="0">
                <a:solidFill>
                  <a:schemeClr val="accent3">
                    <a:lumMod val="25000"/>
                  </a:schemeClr>
                </a:solidFill>
                <a:ea typeface="+mn-lt"/>
                <a:cs typeface="+mn-lt"/>
              </a:rPr>
              <a:t> </a:t>
            </a:r>
            <a:r>
              <a:rPr lang="en-US" sz="2200" err="1">
                <a:solidFill>
                  <a:schemeClr val="accent3">
                    <a:lumMod val="25000"/>
                  </a:schemeClr>
                </a:solidFill>
                <a:ea typeface="+mn-lt"/>
                <a:cs typeface="+mn-lt"/>
              </a:rPr>
              <a:t>Egwaikhide</a:t>
            </a:r>
            <a:r>
              <a:rPr lang="en-US" sz="2200" dirty="0">
                <a:solidFill>
                  <a:schemeClr val="accent3">
                    <a:lumMod val="25000"/>
                  </a:schemeClr>
                </a:solidFill>
                <a:ea typeface="+mn-lt"/>
                <a:cs typeface="+mn-lt"/>
              </a:rPr>
              <a:t>, Svetlana Levitan, Romeo Kienzler, </a:t>
            </a:r>
            <a:r>
              <a:rPr lang="en-US" sz="2200" err="1">
                <a:solidFill>
                  <a:schemeClr val="accent3">
                    <a:lumMod val="25000"/>
                  </a:schemeClr>
                </a:solidFill>
                <a:ea typeface="+mn-lt"/>
                <a:cs typeface="+mn-lt"/>
              </a:rPr>
              <a:t>Polong</a:t>
            </a:r>
            <a:r>
              <a:rPr lang="en-US" sz="2200" dirty="0">
                <a:solidFill>
                  <a:schemeClr val="accent3">
                    <a:lumMod val="25000"/>
                  </a:schemeClr>
                </a:solidFill>
                <a:ea typeface="+mn-lt"/>
                <a:cs typeface="+mn-lt"/>
              </a:rPr>
              <a:t> Lin, Joseph Santarcangelo, Azim </a:t>
            </a:r>
            <a:r>
              <a:rPr lang="en-US" sz="2200" err="1">
                <a:solidFill>
                  <a:schemeClr val="accent3">
                    <a:lumMod val="25000"/>
                  </a:schemeClr>
                </a:solidFill>
                <a:ea typeface="+mn-lt"/>
                <a:cs typeface="+mn-lt"/>
              </a:rPr>
              <a:t>Hirjani</a:t>
            </a:r>
            <a:r>
              <a:rPr lang="en-US" sz="2200" dirty="0">
                <a:solidFill>
                  <a:schemeClr val="accent3">
                    <a:lumMod val="25000"/>
                  </a:schemeClr>
                </a:solidFill>
                <a:ea typeface="+mn-lt"/>
                <a:cs typeface="+mn-lt"/>
              </a:rPr>
              <a:t>, Hima Vasudevan, Saishruthi Swaminathan, Saeed </a:t>
            </a:r>
            <a:r>
              <a:rPr lang="en-US" sz="2200" err="1">
                <a:solidFill>
                  <a:schemeClr val="accent3">
                    <a:lumMod val="25000"/>
                  </a:schemeClr>
                </a:solidFill>
                <a:ea typeface="+mn-lt"/>
                <a:cs typeface="+mn-lt"/>
              </a:rPr>
              <a:t>Aghabozorgi</a:t>
            </a:r>
            <a:r>
              <a:rPr lang="en-US" sz="2200" dirty="0">
                <a:solidFill>
                  <a:schemeClr val="accent3">
                    <a:lumMod val="25000"/>
                  </a:schemeClr>
                </a:solidFill>
                <a:ea typeface="+mn-lt"/>
                <a:cs typeface="+mn-lt"/>
              </a:rPr>
              <a:t>, Yan Luo</a:t>
            </a:r>
          </a:p>
          <a:p>
            <a:pPr>
              <a:lnSpc>
                <a:spcPct val="100000"/>
              </a:lnSpc>
              <a:spcBef>
                <a:spcPts val="1400"/>
              </a:spcBef>
            </a:pPr>
            <a:endParaRPr lang="en-US" sz="2200" dirty="0">
              <a:solidFill>
                <a:schemeClr val="accent3">
                  <a:lumMod val="25000"/>
                </a:schemeClr>
              </a:solidFill>
              <a:latin typeface="Calibri"/>
              <a:cs typeface="Calibri"/>
            </a:endParaRPr>
          </a:p>
          <a:p>
            <a:pPr>
              <a:lnSpc>
                <a:spcPct val="100000"/>
              </a:lnSpc>
              <a:spcBef>
                <a:spcPts val="1400"/>
              </a:spcBef>
            </a:pPr>
            <a:r>
              <a:rPr lang="en-US" sz="2200" dirty="0">
                <a:solidFill>
                  <a:schemeClr val="accent3">
                    <a:lumMod val="25000"/>
                  </a:schemeClr>
                </a:solidFill>
                <a:ea typeface="+mn-lt"/>
                <a:cs typeface="+mn-lt"/>
              </a:rPr>
              <a:t>GitHub repository URL: https://github.com/dia4605/IBM_Data_Science_Professional_Certification</a:t>
            </a:r>
            <a:endParaRPr lang="en-US" sz="2200" dirty="0">
              <a:solidFill>
                <a:schemeClr val="accent3">
                  <a:lumMod val="25000"/>
                </a:schemeClr>
              </a:solidFill>
              <a:latin typeface="Calibri"/>
              <a:cs typeface="Calibri"/>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Appendix</a:t>
            </a:r>
            <a:endParaRPr lang="en-US">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307109" y="592952"/>
            <a:ext cx="3970783" cy="202722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dirty="0">
                <a:solidFill>
                  <a:srgbClr val="FFFFFF"/>
                </a:solidFill>
                <a:latin typeface="Garamond"/>
                <a:ea typeface="+mj-ea"/>
                <a:cs typeface="+mj-cs"/>
              </a:rPr>
              <a:t>Methodology</a:t>
            </a:r>
            <a:endParaRPr lang="en-US" sz="5400" kern="1200">
              <a:solidFill>
                <a:srgbClr val="FFFFFF"/>
              </a:solidFill>
              <a:latin typeface="Garamond"/>
              <a:ea typeface="+mj-ea"/>
              <a:cs typeface="Calibri Light"/>
            </a:endParaRPr>
          </a:p>
        </p:txBody>
      </p:sp>
      <p:sp>
        <p:nvSpPr>
          <p:cNvPr id="4" name="Slide Number Placeholder 3">
            <a:extLst>
              <a:ext uri="{FF2B5EF4-FFF2-40B4-BE49-F238E27FC236}">
                <a16:creationId xmlns:a16="http://schemas.microsoft.com/office/drawing/2014/main" id="{B892CF01-5F8F-9D43-96B9-A581954BA94A}"/>
              </a:ext>
            </a:extLst>
          </p:cNvPr>
          <p:cNvSpPr>
            <a:spLocks/>
          </p:cNvSpPr>
          <p:nvPr/>
        </p:nvSpPr>
        <p:spPr>
          <a:xfrm>
            <a:off x="9862301" y="4380499"/>
            <a:ext cx="1491499" cy="218374"/>
          </a:xfrm>
          <a:prstGeom prst="rect">
            <a:avLst/>
          </a:prstGeom>
        </p:spPr>
        <p:txBody>
          <a:bodyPr/>
          <a:lstStyle/>
          <a:p>
            <a:pPr defTabSz="493776">
              <a:spcAft>
                <a:spcPts val="600"/>
              </a:spcAft>
            </a:pPr>
            <a:fld id="{5075537C-CA84-1446-933C-8E9D027F9201}" type="slidenum">
              <a:rPr lang="en-US" sz="972" kern="1200">
                <a:solidFill>
                  <a:schemeClr val="tx1"/>
                </a:solidFill>
                <a:latin typeface="+mn-lt"/>
                <a:ea typeface="+mn-ea"/>
                <a:cs typeface="+mn-cs"/>
              </a:rPr>
              <a:pPr defTabSz="493776">
                <a:spcAft>
                  <a:spcPts val="600"/>
                </a:spcAft>
              </a:pPr>
              <a:t>6</a:t>
            </a:fld>
            <a:endParaRPr lang="en-US"/>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5692763" y="266664"/>
            <a:ext cx="5494068" cy="28337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493776">
              <a:lnSpc>
                <a:spcPct val="120000"/>
              </a:lnSpc>
              <a:spcBef>
                <a:spcPts val="756"/>
              </a:spcBef>
              <a:buNone/>
            </a:pPr>
            <a:r>
              <a:rPr lang="en-US" sz="4752" kern="1200">
                <a:solidFill>
                  <a:srgbClr val="0C0C0C"/>
                </a:solidFill>
                <a:latin typeface="Garamond"/>
              </a:rPr>
              <a:t>Executive Summary</a:t>
            </a:r>
          </a:p>
          <a:p>
            <a:pPr marL="123444" indent="-123444" defTabSz="493776">
              <a:lnSpc>
                <a:spcPct val="120000"/>
              </a:lnSpc>
              <a:spcBef>
                <a:spcPts val="756"/>
              </a:spcBef>
            </a:pPr>
            <a:endParaRPr lang="en-US" sz="4752" kern="1200">
              <a:solidFill>
                <a:srgbClr val="0C0C0C"/>
              </a:solidFill>
              <a:latin typeface="Garamond"/>
            </a:endParaRPr>
          </a:p>
          <a:p>
            <a:pPr marL="123444" indent="-123444" defTabSz="493776">
              <a:lnSpc>
                <a:spcPct val="120000"/>
              </a:lnSpc>
              <a:spcBef>
                <a:spcPts val="756"/>
              </a:spcBef>
            </a:pPr>
            <a:endParaRPr lang="en-US" sz="4752" kern="1200">
              <a:solidFill>
                <a:srgbClr val="0C0C0C"/>
              </a:solidFill>
              <a:latin typeface="Garamond"/>
            </a:endParaRPr>
          </a:p>
          <a:p>
            <a:pPr marL="123444" indent="-123444" defTabSz="493776">
              <a:lnSpc>
                <a:spcPct val="100000"/>
              </a:lnSpc>
              <a:spcBef>
                <a:spcPts val="756"/>
              </a:spcBef>
            </a:pPr>
            <a:endParaRPr lang="en-US" sz="1188" kern="1200">
              <a:solidFill>
                <a:srgbClr val="0C0C0C"/>
              </a:solidFill>
              <a:latin typeface="Garamond"/>
            </a:endParaRPr>
          </a:p>
          <a:p>
            <a:pPr marL="123444" indent="-123444" defTabSz="493776">
              <a:lnSpc>
                <a:spcPct val="100000"/>
              </a:lnSpc>
              <a:spcBef>
                <a:spcPts val="756"/>
              </a:spcBef>
            </a:pPr>
            <a:endParaRPr lang="en-US" sz="1188" kern="1200">
              <a:solidFill>
                <a:srgbClr val="0C0C0C"/>
              </a:solidFill>
              <a:latin typeface="Garamond"/>
            </a:endParaRPr>
          </a:p>
          <a:p>
            <a:pPr marL="123444" indent="-123444" defTabSz="493776">
              <a:lnSpc>
                <a:spcPct val="100000"/>
              </a:lnSpc>
              <a:spcBef>
                <a:spcPts val="756"/>
              </a:spcBef>
            </a:pPr>
            <a:endParaRPr lang="en-US" sz="1188" kern="1200">
              <a:solidFill>
                <a:srgbClr val="0C0C0C"/>
              </a:solidFill>
              <a:latin typeface="Garamond"/>
            </a:endParaRPr>
          </a:p>
          <a:p>
            <a:pPr>
              <a:lnSpc>
                <a:spcPct val="100000"/>
              </a:lnSpc>
              <a:spcBef>
                <a:spcPts val="1400"/>
              </a:spcBef>
            </a:pPr>
            <a:endParaRPr lang="en-US" sz="2200">
              <a:solidFill>
                <a:srgbClr val="0C0C0C"/>
              </a:solidFill>
              <a:latin typeface="Garamond"/>
            </a:endParaRPr>
          </a:p>
        </p:txBody>
      </p:sp>
      <p:sp>
        <p:nvSpPr>
          <p:cNvPr id="2" name="TextBox 1">
            <a:extLst>
              <a:ext uri="{FF2B5EF4-FFF2-40B4-BE49-F238E27FC236}">
                <a16:creationId xmlns:a16="http://schemas.microsoft.com/office/drawing/2014/main" id="{926F39B2-0C5A-CF21-A515-CBECD2C69DAF}"/>
              </a:ext>
            </a:extLst>
          </p:cNvPr>
          <p:cNvSpPr txBox="1"/>
          <p:nvPr/>
        </p:nvSpPr>
        <p:spPr>
          <a:xfrm>
            <a:off x="5106432" y="1242505"/>
            <a:ext cx="7081687" cy="5509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84785" indent="-184785" defTabSz="493776">
              <a:spcAft>
                <a:spcPts val="600"/>
              </a:spcAft>
              <a:buFont typeface="Arial"/>
              <a:buChar char="•"/>
            </a:pPr>
            <a:r>
              <a:rPr lang="en-US" sz="2400" kern="1200" dirty="0">
                <a:latin typeface="Garamond"/>
                <a:ea typeface="+mn-lt"/>
                <a:cs typeface="+mn-lt"/>
              </a:rPr>
              <a:t>Methodology 5 </a:t>
            </a:r>
            <a:endParaRPr lang="en-US" sz="2400" kern="1200">
              <a:latin typeface="Garamond"/>
              <a:cs typeface="Calibri"/>
            </a:endParaRPr>
          </a:p>
          <a:p>
            <a:pPr marL="184785" indent="-184785" defTabSz="493776">
              <a:spcAft>
                <a:spcPts val="600"/>
              </a:spcAft>
              <a:buFont typeface="Arial"/>
              <a:buChar char="•"/>
            </a:pPr>
            <a:r>
              <a:rPr lang="en-US" sz="2400" kern="1200" dirty="0">
                <a:latin typeface="Garamond"/>
                <a:ea typeface="+mn-lt"/>
                <a:cs typeface="+mn-lt"/>
              </a:rPr>
              <a:t> Data collection methodology:  </a:t>
            </a:r>
          </a:p>
          <a:p>
            <a:pPr marL="184785" indent="-184785" defTabSz="493776">
              <a:spcAft>
                <a:spcPts val="600"/>
              </a:spcAft>
              <a:buFont typeface="Arial"/>
              <a:buChar char="•"/>
            </a:pPr>
            <a:r>
              <a:rPr lang="en-US" sz="2400" kern="1200" dirty="0">
                <a:latin typeface="Garamond"/>
                <a:ea typeface="+mn-lt"/>
                <a:cs typeface="+mn-lt"/>
              </a:rPr>
              <a:t>Combined data from SpaceX public API and SpaceX Wikipedia page </a:t>
            </a:r>
          </a:p>
          <a:p>
            <a:pPr marL="184785" indent="-184785" defTabSz="493776">
              <a:spcAft>
                <a:spcPts val="600"/>
              </a:spcAft>
              <a:buFont typeface="Arial"/>
              <a:buChar char="•"/>
            </a:pPr>
            <a:r>
              <a:rPr lang="en-US" sz="2400" kern="1200" dirty="0">
                <a:latin typeface="Garamond"/>
                <a:ea typeface="+mn-lt"/>
                <a:cs typeface="+mn-lt"/>
              </a:rPr>
              <a:t>Perform data wrangling </a:t>
            </a:r>
          </a:p>
          <a:p>
            <a:pPr marL="184785" indent="-184785" defTabSz="493776">
              <a:spcAft>
                <a:spcPts val="600"/>
              </a:spcAft>
              <a:buFont typeface="Arial"/>
              <a:buChar char="•"/>
            </a:pPr>
            <a:r>
              <a:rPr lang="en-US" sz="2400" kern="1200" dirty="0">
                <a:latin typeface="Garamond"/>
                <a:ea typeface="+mn-lt"/>
                <a:cs typeface="+mn-lt"/>
              </a:rPr>
              <a:t>Classifying true landings as successful and unsuccessful otherwise  </a:t>
            </a:r>
          </a:p>
          <a:p>
            <a:pPr marL="184785" indent="-184785" defTabSz="493776">
              <a:spcAft>
                <a:spcPts val="600"/>
              </a:spcAft>
              <a:buFont typeface="Arial"/>
              <a:buChar char="•"/>
            </a:pPr>
            <a:r>
              <a:rPr lang="en-US" sz="2400" kern="1200" dirty="0">
                <a:latin typeface="Garamond"/>
                <a:ea typeface="+mn-lt"/>
                <a:cs typeface="+mn-lt"/>
              </a:rPr>
              <a:t>Perform exploratory data analysis (EDA) using visualization and SQL  </a:t>
            </a:r>
          </a:p>
          <a:p>
            <a:pPr marL="184785" indent="-184785" defTabSz="493776">
              <a:spcAft>
                <a:spcPts val="600"/>
              </a:spcAft>
              <a:buFont typeface="Arial"/>
              <a:buChar char="•"/>
            </a:pPr>
            <a:r>
              <a:rPr lang="en-US" sz="2400" kern="1200" dirty="0">
                <a:latin typeface="Garamond"/>
                <a:ea typeface="+mn-lt"/>
                <a:cs typeface="+mn-lt"/>
              </a:rPr>
              <a:t>Perform interactive visual analytics using Folium and </a:t>
            </a:r>
            <a:r>
              <a:rPr lang="en-US" sz="2400" kern="1200" err="1">
                <a:latin typeface="Garamond"/>
                <a:ea typeface="+mn-lt"/>
                <a:cs typeface="+mn-lt"/>
              </a:rPr>
              <a:t>Plotly</a:t>
            </a:r>
            <a:r>
              <a:rPr lang="en-US" sz="2400" kern="1200" dirty="0">
                <a:latin typeface="Garamond"/>
                <a:ea typeface="+mn-lt"/>
                <a:cs typeface="+mn-lt"/>
              </a:rPr>
              <a:t> Dash </a:t>
            </a:r>
          </a:p>
          <a:p>
            <a:pPr marL="184785" indent="-184785" defTabSz="493776">
              <a:spcAft>
                <a:spcPts val="600"/>
              </a:spcAft>
              <a:buFont typeface="Arial"/>
              <a:buChar char="•"/>
            </a:pPr>
            <a:r>
              <a:rPr lang="en-US" sz="2400" kern="1200" dirty="0">
                <a:latin typeface="Garamond"/>
                <a:ea typeface="+mn-lt"/>
                <a:cs typeface="+mn-lt"/>
              </a:rPr>
              <a:t>Perform predictive analysis using classification models </a:t>
            </a:r>
          </a:p>
          <a:p>
            <a:pPr marL="184785" indent="-184785" defTabSz="493776">
              <a:spcAft>
                <a:spcPts val="600"/>
              </a:spcAft>
              <a:buFont typeface="Arial"/>
              <a:buChar char="•"/>
            </a:pPr>
            <a:r>
              <a:rPr lang="en-US" sz="2400" kern="1200" dirty="0">
                <a:latin typeface="Garamond"/>
                <a:ea typeface="+mn-lt"/>
                <a:cs typeface="+mn-lt"/>
              </a:rPr>
              <a:t>Tuned models using </a:t>
            </a:r>
            <a:r>
              <a:rPr lang="en-US" sz="2400" kern="1200" err="1">
                <a:latin typeface="Garamond"/>
                <a:ea typeface="+mn-lt"/>
                <a:cs typeface="+mn-lt"/>
              </a:rPr>
              <a:t>GridSearchCV</a:t>
            </a:r>
            <a:r>
              <a:rPr lang="en-US" sz="2400" kern="1200" dirty="0">
                <a:latin typeface="Garamond"/>
                <a:ea typeface="+mn-lt"/>
                <a:cs typeface="+mn-lt"/>
              </a:rPr>
              <a:t> </a:t>
            </a:r>
            <a:endParaRPr lang="en-US" sz="2400">
              <a:latin typeface="Garamond"/>
              <a:cs typeface="Calibri"/>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838200" y="673770"/>
            <a:ext cx="3220329" cy="202722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rgbClr val="FFFFFF"/>
                </a:solidFill>
                <a:latin typeface="Garamond"/>
                <a:ea typeface="+mj-ea"/>
                <a:cs typeface="+mj-cs"/>
              </a:rPr>
              <a:t>Data Collection</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7</a:t>
            </a:fld>
            <a:endParaRPr lang="en-US" sz="1200">
              <a:solidFill>
                <a:schemeClr val="tx1">
                  <a:tint val="75000"/>
                </a:schemeClr>
              </a:solidFill>
              <a:latin typeface="+mn-lt"/>
            </a:endParaRPr>
          </a:p>
        </p:txBody>
      </p:sp>
      <p:sp>
        <p:nvSpPr>
          <p:cNvPr id="11" name="TextBox 10">
            <a:extLst>
              <a:ext uri="{FF2B5EF4-FFF2-40B4-BE49-F238E27FC236}">
                <a16:creationId xmlns:a16="http://schemas.microsoft.com/office/drawing/2014/main" id="{DF9BFFDD-BD74-A6B3-DF07-7534996383A7}"/>
              </a:ext>
            </a:extLst>
          </p:cNvPr>
          <p:cNvSpPr txBox="1"/>
          <p:nvPr/>
        </p:nvSpPr>
        <p:spPr>
          <a:xfrm>
            <a:off x="5345545" y="577272"/>
            <a:ext cx="7054272"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Garamond"/>
                <a:ea typeface="+mn-lt"/>
                <a:cs typeface="+mn-lt"/>
              </a:rPr>
              <a:t>Data collection process involved a combination of API requests from Space X public API and web scraping data from a table in Space X’s Wikipedia entry. </a:t>
            </a:r>
          </a:p>
          <a:p>
            <a:r>
              <a:rPr lang="en-US" sz="2400" dirty="0">
                <a:latin typeface="Garamond"/>
                <a:ea typeface="+mn-lt"/>
                <a:cs typeface="+mn-lt"/>
              </a:rPr>
              <a:t>The next slide will show the flowchart of data collection from API and the one after will show the flowchart of data collection from </a:t>
            </a:r>
            <a:r>
              <a:rPr lang="en-US" sz="2400" err="1">
                <a:latin typeface="Garamond"/>
                <a:ea typeface="+mn-lt"/>
                <a:cs typeface="+mn-lt"/>
              </a:rPr>
              <a:t>webscraping</a:t>
            </a:r>
            <a:r>
              <a:rPr lang="en-US" sz="2400" dirty="0">
                <a:latin typeface="Garamond"/>
                <a:ea typeface="+mn-lt"/>
                <a:cs typeface="+mn-lt"/>
              </a:rPr>
              <a:t>.</a:t>
            </a:r>
          </a:p>
          <a:p>
            <a:r>
              <a:rPr lang="en-US" sz="2400" b="1" dirty="0">
                <a:latin typeface="Garamond"/>
                <a:ea typeface="+mn-lt"/>
                <a:cs typeface="+mn-lt"/>
              </a:rPr>
              <a:t> </a:t>
            </a:r>
            <a:r>
              <a:rPr lang="en-US" sz="2400" b="1" u="sng" dirty="0">
                <a:latin typeface="Garamond"/>
                <a:ea typeface="+mn-lt"/>
                <a:cs typeface="+mn-lt"/>
              </a:rPr>
              <a:t>Space X API Data Columns: </a:t>
            </a:r>
          </a:p>
          <a:p>
            <a:r>
              <a:rPr lang="en-US" sz="2400" dirty="0" err="1">
                <a:latin typeface="Garamond"/>
                <a:ea typeface="+mn-lt"/>
                <a:cs typeface="+mn-lt"/>
              </a:rPr>
              <a:t>FlightNumber</a:t>
            </a:r>
            <a:r>
              <a:rPr lang="en-US" sz="2400" dirty="0">
                <a:latin typeface="Garamond"/>
                <a:ea typeface="+mn-lt"/>
                <a:cs typeface="+mn-lt"/>
              </a:rPr>
              <a:t>, Date, </a:t>
            </a:r>
            <a:r>
              <a:rPr lang="en-US" sz="2400" dirty="0" err="1">
                <a:latin typeface="Garamond"/>
                <a:ea typeface="+mn-lt"/>
                <a:cs typeface="+mn-lt"/>
              </a:rPr>
              <a:t>BoosterVersion</a:t>
            </a:r>
            <a:r>
              <a:rPr lang="en-US" sz="2400" dirty="0">
                <a:latin typeface="Garamond"/>
                <a:ea typeface="+mn-lt"/>
                <a:cs typeface="+mn-lt"/>
              </a:rPr>
              <a:t>, </a:t>
            </a:r>
            <a:r>
              <a:rPr lang="en-US" sz="2400" dirty="0" err="1">
                <a:latin typeface="Garamond"/>
                <a:ea typeface="+mn-lt"/>
                <a:cs typeface="+mn-lt"/>
              </a:rPr>
              <a:t>PayloadMass</a:t>
            </a:r>
            <a:r>
              <a:rPr lang="en-US" sz="2400" dirty="0">
                <a:latin typeface="Garamond"/>
                <a:ea typeface="+mn-lt"/>
                <a:cs typeface="+mn-lt"/>
              </a:rPr>
              <a:t>, Orbit, </a:t>
            </a:r>
            <a:r>
              <a:rPr lang="en-US" sz="2400" dirty="0" err="1">
                <a:latin typeface="Garamond"/>
                <a:ea typeface="+mn-lt"/>
                <a:cs typeface="+mn-lt"/>
              </a:rPr>
              <a:t>LaunchSite</a:t>
            </a:r>
            <a:r>
              <a:rPr lang="en-US" sz="2400" dirty="0">
                <a:latin typeface="Garamond"/>
                <a:ea typeface="+mn-lt"/>
                <a:cs typeface="+mn-lt"/>
              </a:rPr>
              <a:t>, Outcome, Flights, </a:t>
            </a:r>
            <a:r>
              <a:rPr lang="en-US" sz="2400" dirty="0" err="1">
                <a:latin typeface="Garamond"/>
                <a:ea typeface="+mn-lt"/>
                <a:cs typeface="+mn-lt"/>
              </a:rPr>
              <a:t>GridFins</a:t>
            </a:r>
            <a:r>
              <a:rPr lang="en-US" sz="2400" dirty="0">
                <a:latin typeface="Garamond"/>
                <a:ea typeface="+mn-lt"/>
                <a:cs typeface="+mn-lt"/>
              </a:rPr>
              <a:t>, Reused, Legs, </a:t>
            </a:r>
            <a:r>
              <a:rPr lang="en-US" sz="2400" dirty="0" err="1">
                <a:latin typeface="Garamond"/>
                <a:ea typeface="+mn-lt"/>
                <a:cs typeface="+mn-lt"/>
              </a:rPr>
              <a:t>LandingPad</a:t>
            </a:r>
            <a:r>
              <a:rPr lang="en-US" sz="2400" dirty="0">
                <a:latin typeface="Garamond"/>
                <a:ea typeface="+mn-lt"/>
                <a:cs typeface="+mn-lt"/>
              </a:rPr>
              <a:t>, Block, </a:t>
            </a:r>
            <a:r>
              <a:rPr lang="en-US" sz="2400" dirty="0" err="1">
                <a:latin typeface="Garamond"/>
                <a:ea typeface="+mn-lt"/>
                <a:cs typeface="+mn-lt"/>
              </a:rPr>
              <a:t>ReusedCount</a:t>
            </a:r>
            <a:r>
              <a:rPr lang="en-US" sz="2400" dirty="0">
                <a:latin typeface="Garamond"/>
                <a:ea typeface="+mn-lt"/>
                <a:cs typeface="+mn-lt"/>
              </a:rPr>
              <a:t>, Serial, </a:t>
            </a:r>
            <a:r>
              <a:rPr lang="en-US" sz="2400" dirty="0" err="1">
                <a:latin typeface="Garamond"/>
                <a:ea typeface="+mn-lt"/>
                <a:cs typeface="+mn-lt"/>
              </a:rPr>
              <a:t>Longitude,Latitude</a:t>
            </a:r>
            <a:r>
              <a:rPr lang="en-US" sz="2400" dirty="0">
                <a:latin typeface="Garamond"/>
                <a:ea typeface="+mn-lt"/>
                <a:cs typeface="+mn-lt"/>
              </a:rPr>
              <a:t> </a:t>
            </a:r>
          </a:p>
          <a:p>
            <a:r>
              <a:rPr lang="en-US" sz="2400" b="1" u="sng" dirty="0">
                <a:latin typeface="Garamond"/>
                <a:ea typeface="+mn-lt"/>
                <a:cs typeface="+mn-lt"/>
              </a:rPr>
              <a:t>Wikipedia </a:t>
            </a:r>
            <a:r>
              <a:rPr lang="en-US" sz="2400" b="1" u="sng" err="1">
                <a:latin typeface="Garamond"/>
                <a:ea typeface="+mn-lt"/>
                <a:cs typeface="+mn-lt"/>
              </a:rPr>
              <a:t>Webscrape</a:t>
            </a:r>
            <a:r>
              <a:rPr lang="en-US" sz="2400" b="1" u="sng" dirty="0">
                <a:latin typeface="Garamond"/>
                <a:ea typeface="+mn-lt"/>
                <a:cs typeface="+mn-lt"/>
              </a:rPr>
              <a:t> Data Columns: </a:t>
            </a:r>
          </a:p>
          <a:p>
            <a:r>
              <a:rPr lang="en-US" sz="2400" dirty="0">
                <a:latin typeface="Garamond"/>
                <a:ea typeface="+mn-lt"/>
                <a:cs typeface="+mn-lt"/>
              </a:rPr>
              <a:t>Flight No., Launch site, Payload, </a:t>
            </a:r>
            <a:r>
              <a:rPr lang="en-US" sz="2400" err="1">
                <a:latin typeface="Garamond"/>
                <a:ea typeface="+mn-lt"/>
                <a:cs typeface="+mn-lt"/>
              </a:rPr>
              <a:t>PayloadMass</a:t>
            </a:r>
            <a:r>
              <a:rPr lang="en-US" sz="2400" dirty="0">
                <a:latin typeface="Garamond"/>
                <a:ea typeface="+mn-lt"/>
                <a:cs typeface="+mn-lt"/>
              </a:rPr>
              <a:t>, Orbit, Customer, Launch outcome, Version Booster, Booster landing, Date, Time </a:t>
            </a:r>
            <a:endParaRPr lang="en-US" sz="2400">
              <a:latin typeface="Garamond"/>
              <a:cs typeface="Calibri"/>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479016" y="541663"/>
            <a:ext cx="3200400" cy="44611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Garamond"/>
                <a:ea typeface="+mj-ea"/>
                <a:cs typeface="+mj-cs"/>
              </a:rPr>
              <a:t>Data Collection – SpaceX API</a:t>
            </a:r>
          </a:p>
        </p:txBody>
      </p:sp>
      <p:sp>
        <p:nvSpPr>
          <p:cNvPr id="15" name="Arc 1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9541564" y="6356350"/>
            <a:ext cx="1812235"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8</a:t>
            </a:fld>
            <a:endParaRPr lang="en-US" sz="1200">
              <a:solidFill>
                <a:schemeClr val="tx1">
                  <a:tint val="75000"/>
                </a:schemeClr>
              </a:solidFill>
              <a:latin typeface="+mn-lt"/>
            </a:endParaRPr>
          </a:p>
        </p:txBody>
      </p:sp>
      <p:pic>
        <p:nvPicPr>
          <p:cNvPr id="7" name="Picture 6">
            <a:extLst>
              <a:ext uri="{FF2B5EF4-FFF2-40B4-BE49-F238E27FC236}">
                <a16:creationId xmlns:a16="http://schemas.microsoft.com/office/drawing/2014/main" id="{03B04827-AEE6-D3A2-4D82-A697A8523297}"/>
              </a:ext>
            </a:extLst>
          </p:cNvPr>
          <p:cNvPicPr>
            <a:picLocks noChangeAspect="1"/>
          </p:cNvPicPr>
          <p:nvPr/>
        </p:nvPicPr>
        <p:blipFill>
          <a:blip r:embed="rId2"/>
          <a:stretch>
            <a:fillRect/>
          </a:stretch>
        </p:blipFill>
        <p:spPr>
          <a:xfrm>
            <a:off x="4188690" y="141577"/>
            <a:ext cx="7890162" cy="6563301"/>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479016" y="1072754"/>
            <a:ext cx="3200400" cy="44611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rgbClr val="FFFFFF"/>
                </a:solidFill>
                <a:latin typeface="Garamond"/>
                <a:ea typeface="+mj-ea"/>
                <a:cs typeface="+mj-cs"/>
              </a:rPr>
              <a:t>Data Collection - Scraping</a:t>
            </a:r>
          </a:p>
        </p:txBody>
      </p:sp>
      <p:sp>
        <p:nvSpPr>
          <p:cNvPr id="20" name="Arc 19">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9541564" y="6356350"/>
            <a:ext cx="1812235"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9</a:t>
            </a:fld>
            <a:endParaRPr lang="en-US" sz="1200">
              <a:solidFill>
                <a:schemeClr val="tx1">
                  <a:tint val="75000"/>
                </a:schemeClr>
              </a:solidFill>
              <a:latin typeface="+mn-lt"/>
            </a:endParaRPr>
          </a:p>
        </p:txBody>
      </p:sp>
      <p:pic>
        <p:nvPicPr>
          <p:cNvPr id="7" name="Picture 6" descr="A diagram of a computer&#10;&#10;Description automatically generated">
            <a:extLst>
              <a:ext uri="{FF2B5EF4-FFF2-40B4-BE49-F238E27FC236}">
                <a16:creationId xmlns:a16="http://schemas.microsoft.com/office/drawing/2014/main" id="{AF2C2C0E-7E6E-F352-5AFC-C74D1E8FB99F}"/>
              </a:ext>
            </a:extLst>
          </p:cNvPr>
          <p:cNvPicPr>
            <a:picLocks noChangeAspect="1"/>
          </p:cNvPicPr>
          <p:nvPr/>
        </p:nvPicPr>
        <p:blipFill>
          <a:blip r:embed="rId2"/>
          <a:stretch>
            <a:fillRect/>
          </a:stretch>
        </p:blipFill>
        <p:spPr>
          <a:xfrm>
            <a:off x="4169352" y="187614"/>
            <a:ext cx="7524750" cy="6667500"/>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155be751-a274-42e8-93fb-f39d3b9bccc8"/>
    <ds:schemaRef ds:uri="f80a141d-92ca-4d3d-9308-f7e7b1d44ce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47</Slides>
  <Notes>4</Notes>
  <HiddenSlides>0</HiddenSlide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Custom Design</vt:lpstr>
      <vt:lpstr>PowerPoint Presentation</vt:lpstr>
      <vt:lpstr>PowerPoint Presentation</vt:lpstr>
      <vt:lpstr>Executive Summary</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revision>628</cp:revision>
  <dcterms:created xsi:type="dcterms:W3CDTF">2021-04-29T18:58:34Z</dcterms:created>
  <dcterms:modified xsi:type="dcterms:W3CDTF">2024-05-09T20:42:38Z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